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8"/>
  </p:notesMasterIdLst>
  <p:sldIdLst>
    <p:sldId id="297" r:id="rId2"/>
    <p:sldId id="321" r:id="rId3"/>
    <p:sldId id="258" r:id="rId4"/>
    <p:sldId id="259" r:id="rId5"/>
    <p:sldId id="322" r:id="rId6"/>
    <p:sldId id="383" r:id="rId7"/>
    <p:sldId id="260" r:id="rId8"/>
    <p:sldId id="323" r:id="rId9"/>
    <p:sldId id="324" r:id="rId10"/>
    <p:sldId id="325" r:id="rId11"/>
    <p:sldId id="326" r:id="rId12"/>
    <p:sldId id="350" r:id="rId13"/>
    <p:sldId id="351" r:id="rId14"/>
    <p:sldId id="352" r:id="rId15"/>
    <p:sldId id="353" r:id="rId16"/>
    <p:sldId id="354" r:id="rId17"/>
    <p:sldId id="355" r:id="rId18"/>
    <p:sldId id="356" r:id="rId19"/>
    <p:sldId id="357" r:id="rId20"/>
    <p:sldId id="358" r:id="rId21"/>
    <p:sldId id="359" r:id="rId22"/>
    <p:sldId id="360" r:id="rId23"/>
    <p:sldId id="361" r:id="rId24"/>
    <p:sldId id="362" r:id="rId25"/>
    <p:sldId id="363" r:id="rId26"/>
    <p:sldId id="364" r:id="rId27"/>
    <p:sldId id="365" r:id="rId28"/>
    <p:sldId id="366" r:id="rId29"/>
    <p:sldId id="367" r:id="rId30"/>
    <p:sldId id="368" r:id="rId31"/>
    <p:sldId id="369" r:id="rId32"/>
    <p:sldId id="370" r:id="rId33"/>
    <p:sldId id="382" r:id="rId34"/>
    <p:sldId id="371" r:id="rId35"/>
    <p:sldId id="316" r:id="rId36"/>
    <p:sldId id="372" r:id="rId37"/>
    <p:sldId id="373" r:id="rId38"/>
    <p:sldId id="374" r:id="rId39"/>
    <p:sldId id="375" r:id="rId40"/>
    <p:sldId id="376" r:id="rId41"/>
    <p:sldId id="377" r:id="rId42"/>
    <p:sldId id="378" r:id="rId43"/>
    <p:sldId id="379" r:id="rId44"/>
    <p:sldId id="380" r:id="rId45"/>
    <p:sldId id="381" r:id="rId46"/>
    <p:sldId id="320" r:id="rId47"/>
  </p:sldIdLst>
  <p:sldSz cx="9144000" cy="5143500" type="screen16x9"/>
  <p:notesSz cx="6858000" cy="9144000"/>
  <p:custDataLst>
    <p:tags r:id="rId4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92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2F70"/>
    <a:srgbClr val="414455"/>
    <a:srgbClr val="568D11"/>
    <a:srgbClr val="70BA16"/>
    <a:srgbClr val="82D81A"/>
    <a:srgbClr val="61A113"/>
    <a:srgbClr val="1A74CC"/>
    <a:srgbClr val="E09320"/>
    <a:srgbClr val="4A99E8"/>
    <a:srgbClr val="1E80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34" autoAdjust="0"/>
    <p:restoredTop sz="94660"/>
  </p:normalViewPr>
  <p:slideViewPr>
    <p:cSldViewPr>
      <p:cViewPr varScale="1">
        <p:scale>
          <a:sx n="110" d="100"/>
          <a:sy n="110" d="100"/>
        </p:scale>
        <p:origin x="830" y="62"/>
      </p:cViewPr>
      <p:guideLst>
        <p:guide orient="horz" pos="1620"/>
        <p:guide pos="2922"/>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1#1">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2">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49F59830-B097-487A-BB41-15BB9FCBC108}" type="doc">
      <dgm:prSet loTypeId="urn:microsoft.com/office/officeart/2008/layout/VerticalCurvedList#1" loCatId="list" qsTypeId="urn:microsoft.com/office/officeart/2005/8/quickstyle/3d4#1" qsCatId="3D" csTypeId="urn:microsoft.com/office/officeart/2005/8/colors/accent1_1#1" csCatId="accent1" phldr="1"/>
      <dgm:spPr/>
      <dgm:t>
        <a:bodyPr/>
        <a:lstStyle/>
        <a:p>
          <a:endParaRPr lang="zh-CN" altLang="en-US"/>
        </a:p>
      </dgm:t>
    </dgm:pt>
    <dgm:pt modelId="{C87805A6-45A6-493A-944A-7FA873822AD6}">
      <dgm:prSet phldrT="[文本]"/>
      <dgm:spPr/>
      <dgm:t>
        <a:bodyPr/>
        <a:lstStyle/>
        <a:p>
          <a:r>
            <a:rPr lang="en-US" altLang="zh-CN" b="1" dirty="0">
              <a:latin typeface="微软雅黑" panose="020B0503020204020204" pitchFamily="34" charset="-122"/>
              <a:ea typeface="微软雅黑" panose="020B0503020204020204" pitchFamily="34" charset="-122"/>
            </a:rPr>
            <a:t>1.</a:t>
          </a:r>
          <a:r>
            <a:rPr lang="zh-CN" altLang="en-US" b="1" dirty="0">
              <a:latin typeface="微软雅黑" panose="020B0503020204020204" pitchFamily="34" charset="-122"/>
              <a:ea typeface="微软雅黑" panose="020B0503020204020204" pitchFamily="34" charset="-122"/>
            </a:rPr>
            <a:t>宿舍文明奖学金</a:t>
          </a:r>
          <a:endParaRPr lang="zh-CN" altLang="en-US" dirty="0"/>
        </a:p>
      </dgm:t>
    </dgm:pt>
    <dgm:pt modelId="{5CAC8D86-2FDC-4C61-A8C5-4B107F922EBE}" type="parTrans" cxnId="{F187B3D6-D345-42FF-AFDC-BF55D244D29C}">
      <dgm:prSet/>
      <dgm:spPr/>
      <dgm:t>
        <a:bodyPr/>
        <a:lstStyle/>
        <a:p>
          <a:endParaRPr lang="zh-CN" altLang="en-US"/>
        </a:p>
      </dgm:t>
    </dgm:pt>
    <dgm:pt modelId="{B1C07419-8C5A-4D28-85E7-D8E702E2C97E}" type="sibTrans" cxnId="{F187B3D6-D345-42FF-AFDC-BF55D244D29C}">
      <dgm:prSet/>
      <dgm:spPr/>
      <dgm:t>
        <a:bodyPr/>
        <a:lstStyle/>
        <a:p>
          <a:endParaRPr lang="zh-CN" altLang="en-US"/>
        </a:p>
      </dgm:t>
    </dgm:pt>
    <dgm:pt modelId="{C69CB15F-6795-4F85-873D-1A3BF6E8E8DB}">
      <dgm:prSet phldrT="[文本]"/>
      <dgm:spPr/>
      <dgm:t>
        <a:bodyPr/>
        <a:lstStyle/>
        <a:p>
          <a:r>
            <a:rPr lang="en-US" altLang="zh-CN" b="1">
              <a:latin typeface="微软雅黑" panose="020B0503020204020204" pitchFamily="34" charset="-122"/>
              <a:ea typeface="微软雅黑" panose="020B0503020204020204" pitchFamily="34" charset="-122"/>
            </a:rPr>
            <a:t>2.</a:t>
          </a:r>
          <a:r>
            <a:rPr lang="zh-CN" altLang="en-US" b="1">
              <a:latin typeface="微软雅黑" panose="020B0503020204020204" pitchFamily="34" charset="-122"/>
              <a:ea typeface="微软雅黑" panose="020B0503020204020204" pitchFamily="34" charset="-122"/>
            </a:rPr>
            <a:t>优良学风班</a:t>
          </a:r>
          <a:endParaRPr lang="zh-CN" altLang="en-US" dirty="0"/>
        </a:p>
      </dgm:t>
    </dgm:pt>
    <dgm:pt modelId="{1308E996-6166-48E3-AA6C-687A8EE5D4C6}" type="parTrans" cxnId="{7B67F83F-85EB-43DF-8C19-A211161020BE}">
      <dgm:prSet/>
      <dgm:spPr/>
      <dgm:t>
        <a:bodyPr/>
        <a:lstStyle/>
        <a:p>
          <a:endParaRPr lang="zh-CN" altLang="en-US"/>
        </a:p>
      </dgm:t>
    </dgm:pt>
    <dgm:pt modelId="{6514B14E-FBB6-4718-892B-C9714722E465}" type="sibTrans" cxnId="{7B67F83F-85EB-43DF-8C19-A211161020BE}">
      <dgm:prSet/>
      <dgm:spPr/>
      <dgm:t>
        <a:bodyPr/>
        <a:lstStyle/>
        <a:p>
          <a:endParaRPr lang="zh-CN" altLang="en-US"/>
        </a:p>
      </dgm:t>
    </dgm:pt>
    <dgm:pt modelId="{BA09B79F-8502-4FDA-8711-68443EE00B6D}">
      <dgm:prSet phldrT="[文本]"/>
      <dgm:spPr/>
      <dgm:t>
        <a:bodyPr/>
        <a:lstStyle/>
        <a:p>
          <a:r>
            <a:rPr lang="en-US" altLang="zh-CN" b="1">
              <a:latin typeface="微软雅黑" panose="020B0503020204020204" pitchFamily="34" charset="-122"/>
              <a:ea typeface="微软雅黑" panose="020B0503020204020204" pitchFamily="34" charset="-122"/>
            </a:rPr>
            <a:t>3.</a:t>
          </a:r>
          <a:r>
            <a:rPr lang="zh-CN" altLang="en-US" b="1">
              <a:latin typeface="微软雅黑" panose="020B0503020204020204" pitchFamily="34" charset="-122"/>
              <a:ea typeface="微软雅黑" panose="020B0503020204020204" pitchFamily="34" charset="-122"/>
            </a:rPr>
            <a:t>先进班集体</a:t>
          </a:r>
          <a:endParaRPr lang="zh-CN" altLang="en-US" dirty="0"/>
        </a:p>
      </dgm:t>
    </dgm:pt>
    <dgm:pt modelId="{32FDA9AD-350A-4988-BAEC-4F8FC6CBA720}" type="parTrans" cxnId="{28AAEE6B-F920-4A5C-9CEB-FC6791731CB8}">
      <dgm:prSet/>
      <dgm:spPr/>
      <dgm:t>
        <a:bodyPr/>
        <a:lstStyle/>
        <a:p>
          <a:endParaRPr lang="zh-CN" altLang="en-US"/>
        </a:p>
      </dgm:t>
    </dgm:pt>
    <dgm:pt modelId="{56F10ADA-953F-4943-877E-15D7BFF78DDD}" type="sibTrans" cxnId="{28AAEE6B-F920-4A5C-9CEB-FC6791731CB8}">
      <dgm:prSet/>
      <dgm:spPr/>
      <dgm:t>
        <a:bodyPr/>
        <a:lstStyle/>
        <a:p>
          <a:endParaRPr lang="zh-CN" altLang="en-US"/>
        </a:p>
      </dgm:t>
    </dgm:pt>
    <dgm:pt modelId="{951306F6-8202-4DCC-B905-38A24DAA9CB4}">
      <dgm:prSet phldrT="[文本]"/>
      <dgm:spPr/>
      <dgm:t>
        <a:bodyPr/>
        <a:lstStyle/>
        <a:p>
          <a:r>
            <a:rPr lang="en-US" altLang="zh-CN" b="1" dirty="0">
              <a:latin typeface="微软雅黑" panose="020B0503020204020204" pitchFamily="34" charset="-122"/>
              <a:ea typeface="微软雅黑" panose="020B0503020204020204" pitchFamily="34" charset="-122"/>
            </a:rPr>
            <a:t>4.</a:t>
          </a:r>
          <a:r>
            <a:rPr lang="zh-CN" altLang="en-US" b="1" dirty="0">
              <a:latin typeface="微软雅黑" panose="020B0503020204020204" pitchFamily="34" charset="-122"/>
              <a:ea typeface="微软雅黑" panose="020B0503020204020204" pitchFamily="34" charset="-122"/>
            </a:rPr>
            <a:t>周恩来班</a:t>
          </a:r>
          <a:endParaRPr lang="zh-CN" altLang="en-US" dirty="0"/>
        </a:p>
      </dgm:t>
    </dgm:pt>
    <dgm:pt modelId="{C6A6288A-DDE6-4290-AE45-2CD3FA4A1CC8}" type="parTrans" cxnId="{A48AB401-D044-420D-919E-17B949D494A2}">
      <dgm:prSet/>
      <dgm:spPr/>
      <dgm:t>
        <a:bodyPr/>
        <a:lstStyle/>
        <a:p>
          <a:endParaRPr lang="zh-CN" altLang="en-US"/>
        </a:p>
      </dgm:t>
    </dgm:pt>
    <dgm:pt modelId="{64EA69CC-BDE0-4082-ADDE-4BC4F35BC9FA}" type="sibTrans" cxnId="{A48AB401-D044-420D-919E-17B949D494A2}">
      <dgm:prSet/>
      <dgm:spPr/>
      <dgm:t>
        <a:bodyPr/>
        <a:lstStyle/>
        <a:p>
          <a:endParaRPr lang="zh-CN" altLang="en-US"/>
        </a:p>
      </dgm:t>
    </dgm:pt>
    <dgm:pt modelId="{7B21C48C-0D46-4656-B87C-5D997C501343}" type="pres">
      <dgm:prSet presAssocID="{49F59830-B097-487A-BB41-15BB9FCBC108}" presName="Name0" presStyleCnt="0">
        <dgm:presLayoutVars>
          <dgm:chMax val="7"/>
          <dgm:chPref val="7"/>
          <dgm:dir/>
        </dgm:presLayoutVars>
      </dgm:prSet>
      <dgm:spPr/>
      <dgm:t>
        <a:bodyPr/>
        <a:lstStyle/>
        <a:p>
          <a:endParaRPr lang="zh-CN" altLang="en-US"/>
        </a:p>
      </dgm:t>
    </dgm:pt>
    <dgm:pt modelId="{FCF7DE9A-F0D3-44B7-A0B3-0967F5DB1BA3}" type="pres">
      <dgm:prSet presAssocID="{49F59830-B097-487A-BB41-15BB9FCBC108}" presName="Name1" presStyleCnt="0"/>
      <dgm:spPr/>
    </dgm:pt>
    <dgm:pt modelId="{41D789E7-0D6C-4D98-A1BF-8A7A65A43C14}" type="pres">
      <dgm:prSet presAssocID="{49F59830-B097-487A-BB41-15BB9FCBC108}" presName="cycle" presStyleCnt="0"/>
      <dgm:spPr/>
    </dgm:pt>
    <dgm:pt modelId="{D9D30F84-DFE1-4022-9E87-1635734C87D8}" type="pres">
      <dgm:prSet presAssocID="{49F59830-B097-487A-BB41-15BB9FCBC108}" presName="srcNode" presStyleLbl="node1" presStyleIdx="0" presStyleCnt="4"/>
      <dgm:spPr/>
    </dgm:pt>
    <dgm:pt modelId="{C9D3E175-2546-486E-AD79-357642984BD9}" type="pres">
      <dgm:prSet presAssocID="{49F59830-B097-487A-BB41-15BB9FCBC108}" presName="conn" presStyleLbl="parChTrans1D2" presStyleIdx="0" presStyleCnt="1"/>
      <dgm:spPr/>
      <dgm:t>
        <a:bodyPr/>
        <a:lstStyle/>
        <a:p>
          <a:endParaRPr lang="zh-CN" altLang="en-US"/>
        </a:p>
      </dgm:t>
    </dgm:pt>
    <dgm:pt modelId="{FC7CAFF1-E68D-4E23-9B07-D773C8D29F2E}" type="pres">
      <dgm:prSet presAssocID="{49F59830-B097-487A-BB41-15BB9FCBC108}" presName="extraNode" presStyleLbl="node1" presStyleIdx="0" presStyleCnt="4"/>
      <dgm:spPr/>
    </dgm:pt>
    <dgm:pt modelId="{F4627F36-6CB3-4B72-83BA-35048400FC2A}" type="pres">
      <dgm:prSet presAssocID="{49F59830-B097-487A-BB41-15BB9FCBC108}" presName="dstNode" presStyleLbl="node1" presStyleIdx="0" presStyleCnt="4"/>
      <dgm:spPr/>
    </dgm:pt>
    <dgm:pt modelId="{A4E0EB60-2EC4-4E4F-863D-D6330E1870BF}" type="pres">
      <dgm:prSet presAssocID="{C87805A6-45A6-493A-944A-7FA873822AD6}" presName="text_1" presStyleLbl="node1" presStyleIdx="0" presStyleCnt="4">
        <dgm:presLayoutVars>
          <dgm:bulletEnabled val="1"/>
        </dgm:presLayoutVars>
      </dgm:prSet>
      <dgm:spPr/>
      <dgm:t>
        <a:bodyPr/>
        <a:lstStyle/>
        <a:p>
          <a:endParaRPr lang="zh-CN" altLang="en-US"/>
        </a:p>
      </dgm:t>
    </dgm:pt>
    <dgm:pt modelId="{25BE78F6-0B05-4A4C-88DD-9C46ECED1869}" type="pres">
      <dgm:prSet presAssocID="{C87805A6-45A6-493A-944A-7FA873822AD6}" presName="accent_1" presStyleCnt="0"/>
      <dgm:spPr/>
    </dgm:pt>
    <dgm:pt modelId="{0F50EF67-50D7-4463-9DDD-A7085B97ABD3}" type="pres">
      <dgm:prSet presAssocID="{C87805A6-45A6-493A-944A-7FA873822AD6}" presName="accentRepeatNode" presStyleLbl="solidFgAcc1" presStyleIdx="0" presStyleCnt="4"/>
      <dgm:spPr/>
    </dgm:pt>
    <dgm:pt modelId="{A3CB9AE2-1AC6-4680-9755-6DAD4E5E911A}" type="pres">
      <dgm:prSet presAssocID="{C69CB15F-6795-4F85-873D-1A3BF6E8E8DB}" presName="text_2" presStyleLbl="node1" presStyleIdx="1" presStyleCnt="4">
        <dgm:presLayoutVars>
          <dgm:bulletEnabled val="1"/>
        </dgm:presLayoutVars>
      </dgm:prSet>
      <dgm:spPr/>
      <dgm:t>
        <a:bodyPr/>
        <a:lstStyle/>
        <a:p>
          <a:endParaRPr lang="zh-CN" altLang="en-US"/>
        </a:p>
      </dgm:t>
    </dgm:pt>
    <dgm:pt modelId="{FC8C346F-B9DA-4E72-95A4-A7378A6A715E}" type="pres">
      <dgm:prSet presAssocID="{C69CB15F-6795-4F85-873D-1A3BF6E8E8DB}" presName="accent_2" presStyleCnt="0"/>
      <dgm:spPr/>
    </dgm:pt>
    <dgm:pt modelId="{6FA39C5F-D564-46E2-8117-F947FA5F282C}" type="pres">
      <dgm:prSet presAssocID="{C69CB15F-6795-4F85-873D-1A3BF6E8E8DB}" presName="accentRepeatNode" presStyleLbl="solidFgAcc1" presStyleIdx="1" presStyleCnt="4"/>
      <dgm:spPr/>
    </dgm:pt>
    <dgm:pt modelId="{80310DC2-CD60-4051-B349-2727820676BF}" type="pres">
      <dgm:prSet presAssocID="{BA09B79F-8502-4FDA-8711-68443EE00B6D}" presName="text_3" presStyleLbl="node1" presStyleIdx="2" presStyleCnt="4">
        <dgm:presLayoutVars>
          <dgm:bulletEnabled val="1"/>
        </dgm:presLayoutVars>
      </dgm:prSet>
      <dgm:spPr/>
      <dgm:t>
        <a:bodyPr/>
        <a:lstStyle/>
        <a:p>
          <a:endParaRPr lang="zh-CN" altLang="en-US"/>
        </a:p>
      </dgm:t>
    </dgm:pt>
    <dgm:pt modelId="{6A70F965-453D-489F-A2CC-77C3CC718047}" type="pres">
      <dgm:prSet presAssocID="{BA09B79F-8502-4FDA-8711-68443EE00B6D}" presName="accent_3" presStyleCnt="0"/>
      <dgm:spPr/>
    </dgm:pt>
    <dgm:pt modelId="{B252D6C5-D057-4B04-A86E-E35709CE4E46}" type="pres">
      <dgm:prSet presAssocID="{BA09B79F-8502-4FDA-8711-68443EE00B6D}" presName="accentRepeatNode" presStyleLbl="solidFgAcc1" presStyleIdx="2" presStyleCnt="4"/>
      <dgm:spPr/>
    </dgm:pt>
    <dgm:pt modelId="{1887981A-0F9D-434D-A564-C94E12E4710D}" type="pres">
      <dgm:prSet presAssocID="{951306F6-8202-4DCC-B905-38A24DAA9CB4}" presName="text_4" presStyleLbl="node1" presStyleIdx="3" presStyleCnt="4">
        <dgm:presLayoutVars>
          <dgm:bulletEnabled val="1"/>
        </dgm:presLayoutVars>
      </dgm:prSet>
      <dgm:spPr/>
      <dgm:t>
        <a:bodyPr/>
        <a:lstStyle/>
        <a:p>
          <a:endParaRPr lang="zh-CN" altLang="en-US"/>
        </a:p>
      </dgm:t>
    </dgm:pt>
    <dgm:pt modelId="{24140093-99B6-4076-96D8-922774F4CDEC}" type="pres">
      <dgm:prSet presAssocID="{951306F6-8202-4DCC-B905-38A24DAA9CB4}" presName="accent_4" presStyleCnt="0"/>
      <dgm:spPr/>
    </dgm:pt>
    <dgm:pt modelId="{454CC45A-0CE7-488F-B09A-B4EB4D45D40D}" type="pres">
      <dgm:prSet presAssocID="{951306F6-8202-4DCC-B905-38A24DAA9CB4}" presName="accentRepeatNode" presStyleLbl="solidFgAcc1" presStyleIdx="3" presStyleCnt="4"/>
      <dgm:spPr/>
    </dgm:pt>
  </dgm:ptLst>
  <dgm:cxnLst>
    <dgm:cxn modelId="{BC19BEC3-B77D-4357-945A-EC77E4DC1763}" type="presOf" srcId="{49F59830-B097-487A-BB41-15BB9FCBC108}" destId="{7B21C48C-0D46-4656-B87C-5D997C501343}" srcOrd="0" destOrd="0" presId="urn:microsoft.com/office/officeart/2008/layout/VerticalCurvedList#1"/>
    <dgm:cxn modelId="{B9BA1E9E-8B11-40BE-A5F7-B7C80404E4C4}" type="presOf" srcId="{951306F6-8202-4DCC-B905-38A24DAA9CB4}" destId="{1887981A-0F9D-434D-A564-C94E12E4710D}" srcOrd="0" destOrd="0" presId="urn:microsoft.com/office/officeart/2008/layout/VerticalCurvedList#1"/>
    <dgm:cxn modelId="{FB34BDFD-FA3C-4723-91B6-84D2C6D210ED}" type="presOf" srcId="{C69CB15F-6795-4F85-873D-1A3BF6E8E8DB}" destId="{A3CB9AE2-1AC6-4680-9755-6DAD4E5E911A}" srcOrd="0" destOrd="0" presId="urn:microsoft.com/office/officeart/2008/layout/VerticalCurvedList#1"/>
    <dgm:cxn modelId="{859D2A3C-43B0-4610-9808-029A5A3EA49A}" type="presOf" srcId="{C87805A6-45A6-493A-944A-7FA873822AD6}" destId="{A4E0EB60-2EC4-4E4F-863D-D6330E1870BF}" srcOrd="0" destOrd="0" presId="urn:microsoft.com/office/officeart/2008/layout/VerticalCurvedList#1"/>
    <dgm:cxn modelId="{F187B3D6-D345-42FF-AFDC-BF55D244D29C}" srcId="{49F59830-B097-487A-BB41-15BB9FCBC108}" destId="{C87805A6-45A6-493A-944A-7FA873822AD6}" srcOrd="0" destOrd="0" parTransId="{5CAC8D86-2FDC-4C61-A8C5-4B107F922EBE}" sibTransId="{B1C07419-8C5A-4D28-85E7-D8E702E2C97E}"/>
    <dgm:cxn modelId="{7B67F83F-85EB-43DF-8C19-A211161020BE}" srcId="{49F59830-B097-487A-BB41-15BB9FCBC108}" destId="{C69CB15F-6795-4F85-873D-1A3BF6E8E8DB}" srcOrd="1" destOrd="0" parTransId="{1308E996-6166-48E3-AA6C-687A8EE5D4C6}" sibTransId="{6514B14E-FBB6-4718-892B-C9714722E465}"/>
    <dgm:cxn modelId="{5D020179-D5EF-45B9-A347-DC0890BA1738}" type="presOf" srcId="{BA09B79F-8502-4FDA-8711-68443EE00B6D}" destId="{80310DC2-CD60-4051-B349-2727820676BF}" srcOrd="0" destOrd="0" presId="urn:microsoft.com/office/officeart/2008/layout/VerticalCurvedList#1"/>
    <dgm:cxn modelId="{28AAEE6B-F920-4A5C-9CEB-FC6791731CB8}" srcId="{49F59830-B097-487A-BB41-15BB9FCBC108}" destId="{BA09B79F-8502-4FDA-8711-68443EE00B6D}" srcOrd="2" destOrd="0" parTransId="{32FDA9AD-350A-4988-BAEC-4F8FC6CBA720}" sibTransId="{56F10ADA-953F-4943-877E-15D7BFF78DDD}"/>
    <dgm:cxn modelId="{212090CF-0066-4197-9AC1-FA91E87C203E}" type="presOf" srcId="{B1C07419-8C5A-4D28-85E7-D8E702E2C97E}" destId="{C9D3E175-2546-486E-AD79-357642984BD9}" srcOrd="0" destOrd="0" presId="urn:microsoft.com/office/officeart/2008/layout/VerticalCurvedList#1"/>
    <dgm:cxn modelId="{A48AB401-D044-420D-919E-17B949D494A2}" srcId="{49F59830-B097-487A-BB41-15BB9FCBC108}" destId="{951306F6-8202-4DCC-B905-38A24DAA9CB4}" srcOrd="3" destOrd="0" parTransId="{C6A6288A-DDE6-4290-AE45-2CD3FA4A1CC8}" sibTransId="{64EA69CC-BDE0-4082-ADDE-4BC4F35BC9FA}"/>
    <dgm:cxn modelId="{AD79D271-8B23-4F5A-A0E7-1263F03FF8C6}" type="presParOf" srcId="{7B21C48C-0D46-4656-B87C-5D997C501343}" destId="{FCF7DE9A-F0D3-44B7-A0B3-0967F5DB1BA3}" srcOrd="0" destOrd="0" presId="urn:microsoft.com/office/officeart/2008/layout/VerticalCurvedList#1"/>
    <dgm:cxn modelId="{55E4F983-C5D8-48A8-A313-2103712D50FD}" type="presParOf" srcId="{FCF7DE9A-F0D3-44B7-A0B3-0967F5DB1BA3}" destId="{41D789E7-0D6C-4D98-A1BF-8A7A65A43C14}" srcOrd="0" destOrd="0" presId="urn:microsoft.com/office/officeart/2008/layout/VerticalCurvedList#1"/>
    <dgm:cxn modelId="{A9D05EE3-6158-4981-A9F9-C4D8096BAC89}" type="presParOf" srcId="{41D789E7-0D6C-4D98-A1BF-8A7A65A43C14}" destId="{D9D30F84-DFE1-4022-9E87-1635734C87D8}" srcOrd="0" destOrd="0" presId="urn:microsoft.com/office/officeart/2008/layout/VerticalCurvedList#1"/>
    <dgm:cxn modelId="{DE6776E5-8B87-4042-B3E2-C5F7E515F9F9}" type="presParOf" srcId="{41D789E7-0D6C-4D98-A1BF-8A7A65A43C14}" destId="{C9D3E175-2546-486E-AD79-357642984BD9}" srcOrd="1" destOrd="0" presId="urn:microsoft.com/office/officeart/2008/layout/VerticalCurvedList#1"/>
    <dgm:cxn modelId="{5C726075-04BF-4C43-B245-561188C294BD}" type="presParOf" srcId="{41D789E7-0D6C-4D98-A1BF-8A7A65A43C14}" destId="{FC7CAFF1-E68D-4E23-9B07-D773C8D29F2E}" srcOrd="2" destOrd="0" presId="urn:microsoft.com/office/officeart/2008/layout/VerticalCurvedList#1"/>
    <dgm:cxn modelId="{889FC8DB-A705-4163-A74D-46310F845D4B}" type="presParOf" srcId="{41D789E7-0D6C-4D98-A1BF-8A7A65A43C14}" destId="{F4627F36-6CB3-4B72-83BA-35048400FC2A}" srcOrd="3" destOrd="0" presId="urn:microsoft.com/office/officeart/2008/layout/VerticalCurvedList#1"/>
    <dgm:cxn modelId="{8C8BCCCB-2DD3-44D7-8193-439948589B69}" type="presParOf" srcId="{FCF7DE9A-F0D3-44B7-A0B3-0967F5DB1BA3}" destId="{A4E0EB60-2EC4-4E4F-863D-D6330E1870BF}" srcOrd="1" destOrd="0" presId="urn:microsoft.com/office/officeart/2008/layout/VerticalCurvedList#1"/>
    <dgm:cxn modelId="{E3FF9382-25DA-4E1D-B8DF-0FABAF68562D}" type="presParOf" srcId="{FCF7DE9A-F0D3-44B7-A0B3-0967F5DB1BA3}" destId="{25BE78F6-0B05-4A4C-88DD-9C46ECED1869}" srcOrd="2" destOrd="0" presId="urn:microsoft.com/office/officeart/2008/layout/VerticalCurvedList#1"/>
    <dgm:cxn modelId="{E89EC422-8626-4057-8E69-D4B7CFF88F83}" type="presParOf" srcId="{25BE78F6-0B05-4A4C-88DD-9C46ECED1869}" destId="{0F50EF67-50D7-4463-9DDD-A7085B97ABD3}" srcOrd="0" destOrd="0" presId="urn:microsoft.com/office/officeart/2008/layout/VerticalCurvedList#1"/>
    <dgm:cxn modelId="{38130ECF-628A-4C88-B4D7-9C0FD14C0B07}" type="presParOf" srcId="{FCF7DE9A-F0D3-44B7-A0B3-0967F5DB1BA3}" destId="{A3CB9AE2-1AC6-4680-9755-6DAD4E5E911A}" srcOrd="3" destOrd="0" presId="urn:microsoft.com/office/officeart/2008/layout/VerticalCurvedList#1"/>
    <dgm:cxn modelId="{37573DA8-5267-4B72-A1B3-0D9B72FDCAA7}" type="presParOf" srcId="{FCF7DE9A-F0D3-44B7-A0B3-0967F5DB1BA3}" destId="{FC8C346F-B9DA-4E72-95A4-A7378A6A715E}" srcOrd="4" destOrd="0" presId="urn:microsoft.com/office/officeart/2008/layout/VerticalCurvedList#1"/>
    <dgm:cxn modelId="{C27D5AB8-54F5-4831-BA88-17A512A8085E}" type="presParOf" srcId="{FC8C346F-B9DA-4E72-95A4-A7378A6A715E}" destId="{6FA39C5F-D564-46E2-8117-F947FA5F282C}" srcOrd="0" destOrd="0" presId="urn:microsoft.com/office/officeart/2008/layout/VerticalCurvedList#1"/>
    <dgm:cxn modelId="{362E7A6B-CC4F-4AE5-A13D-9BF5E362AF38}" type="presParOf" srcId="{FCF7DE9A-F0D3-44B7-A0B3-0967F5DB1BA3}" destId="{80310DC2-CD60-4051-B349-2727820676BF}" srcOrd="5" destOrd="0" presId="urn:microsoft.com/office/officeart/2008/layout/VerticalCurvedList#1"/>
    <dgm:cxn modelId="{C3827C11-E271-469E-9182-B84DC8A14BAE}" type="presParOf" srcId="{FCF7DE9A-F0D3-44B7-A0B3-0967F5DB1BA3}" destId="{6A70F965-453D-489F-A2CC-77C3CC718047}" srcOrd="6" destOrd="0" presId="urn:microsoft.com/office/officeart/2008/layout/VerticalCurvedList#1"/>
    <dgm:cxn modelId="{C6F4D5E3-CED6-4AD9-B4E2-5B2EA2C450B4}" type="presParOf" srcId="{6A70F965-453D-489F-A2CC-77C3CC718047}" destId="{B252D6C5-D057-4B04-A86E-E35709CE4E46}" srcOrd="0" destOrd="0" presId="urn:microsoft.com/office/officeart/2008/layout/VerticalCurvedList#1"/>
    <dgm:cxn modelId="{A356F3BC-D3B9-4221-AAD4-FB6F0FB5D568}" type="presParOf" srcId="{FCF7DE9A-F0D3-44B7-A0B3-0967F5DB1BA3}" destId="{1887981A-0F9D-434D-A564-C94E12E4710D}" srcOrd="7" destOrd="0" presId="urn:microsoft.com/office/officeart/2008/layout/VerticalCurvedList#1"/>
    <dgm:cxn modelId="{F5F1C344-3313-4946-ADEF-83BFBFB70487}" type="presParOf" srcId="{FCF7DE9A-F0D3-44B7-A0B3-0967F5DB1BA3}" destId="{24140093-99B6-4076-96D8-922774F4CDEC}" srcOrd="8" destOrd="0" presId="urn:microsoft.com/office/officeart/2008/layout/VerticalCurvedList#1"/>
    <dgm:cxn modelId="{28FFC443-95DB-4033-B2B4-525B9C74BEEC}" type="presParOf" srcId="{24140093-99B6-4076-96D8-922774F4CDEC}" destId="{454CC45A-0CE7-488F-B09A-B4EB4D45D40D}" srcOrd="0" destOrd="0" presId="urn:microsoft.com/office/officeart/2008/layout/VerticalCurved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F59830-B097-487A-BB41-15BB9FCBC108}" type="doc">
      <dgm:prSet loTypeId="urn:microsoft.com/office/officeart/2008/layout/VerticalCurvedList#2" loCatId="list" qsTypeId="urn:microsoft.com/office/officeart/2005/8/quickstyle/3d4#2" qsCatId="3D" csTypeId="urn:microsoft.com/office/officeart/2005/8/colors/accent1_1#2" csCatId="accent1" phldr="1"/>
      <dgm:spPr/>
      <dgm:t>
        <a:bodyPr/>
        <a:lstStyle/>
        <a:p>
          <a:endParaRPr lang="zh-CN" altLang="en-US"/>
        </a:p>
      </dgm:t>
    </dgm:pt>
    <dgm:pt modelId="{C87805A6-45A6-493A-944A-7FA873822AD6}">
      <dgm:prSet phldrT="[文本]" custT="1"/>
      <dgm:spPr/>
      <dgm:t>
        <a:bodyPr/>
        <a:lstStyle/>
        <a:p>
          <a:r>
            <a:rPr lang="en-US"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rPr>
            <a:t>1.</a:t>
          </a:r>
          <a:r>
            <a:rPr lang="zh-CN"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rPr>
            <a:t>授予荣誉称号</a:t>
          </a:r>
          <a:endParaRPr lang="zh-CN" altLang="en-US"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endParaRPr>
        </a:p>
      </dgm:t>
    </dgm:pt>
    <dgm:pt modelId="{5CAC8D86-2FDC-4C61-A8C5-4B107F922EBE}" type="parTrans" cxnId="{F187B3D6-D345-42FF-AFDC-BF55D244D29C}">
      <dgm:prSet/>
      <dgm:spPr/>
      <dgm:t>
        <a:bodyPr/>
        <a:lstStyle/>
        <a:p>
          <a:endParaRPr lang="zh-CN" altLang="en-US"/>
        </a:p>
      </dgm:t>
    </dgm:pt>
    <dgm:pt modelId="{B1C07419-8C5A-4D28-85E7-D8E702E2C97E}" type="sibTrans" cxnId="{F187B3D6-D345-42FF-AFDC-BF55D244D29C}">
      <dgm:prSet/>
      <dgm:spPr/>
      <dgm:t>
        <a:bodyPr/>
        <a:lstStyle/>
        <a:p>
          <a:endParaRPr lang="zh-CN" altLang="en-US"/>
        </a:p>
      </dgm:t>
    </dgm:pt>
    <dgm:pt modelId="{C69CB15F-6795-4F85-873D-1A3BF6E8E8DB}">
      <dgm:prSet phldrT="[文本]" custT="1"/>
      <dgm:spPr/>
      <dgm:t>
        <a:bodyPr/>
        <a:lstStyle/>
        <a:p>
          <a:r>
            <a:rPr lang="en-US"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rPr>
            <a:t>2.</a:t>
          </a:r>
          <a:r>
            <a:rPr lang="zh-CN"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rPr>
            <a:t>通报表扬</a:t>
          </a:r>
          <a:endParaRPr lang="zh-CN" altLang="en-US"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endParaRPr>
        </a:p>
      </dgm:t>
    </dgm:pt>
    <dgm:pt modelId="{1308E996-6166-48E3-AA6C-687A8EE5D4C6}" type="parTrans" cxnId="{7B67F83F-85EB-43DF-8C19-A211161020BE}">
      <dgm:prSet/>
      <dgm:spPr/>
      <dgm:t>
        <a:bodyPr/>
        <a:lstStyle/>
        <a:p>
          <a:endParaRPr lang="zh-CN" altLang="en-US"/>
        </a:p>
      </dgm:t>
    </dgm:pt>
    <dgm:pt modelId="{6514B14E-FBB6-4718-892B-C9714722E465}" type="sibTrans" cxnId="{7B67F83F-85EB-43DF-8C19-A211161020BE}">
      <dgm:prSet/>
      <dgm:spPr/>
      <dgm:t>
        <a:bodyPr/>
        <a:lstStyle/>
        <a:p>
          <a:endParaRPr lang="zh-CN" altLang="en-US"/>
        </a:p>
      </dgm:t>
    </dgm:pt>
    <dgm:pt modelId="{BA09B79F-8502-4FDA-8711-68443EE00B6D}">
      <dgm:prSet phldrT="[文本]" custT="1"/>
      <dgm:spPr/>
      <dgm:t>
        <a:bodyPr/>
        <a:lstStyle/>
        <a:p>
          <a:r>
            <a:rPr lang="en-US" altLang="zh-CN"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rPr>
            <a:t>3.</a:t>
          </a:r>
          <a:r>
            <a:rPr lang="zh-CN" altLang="zh-CN"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rPr>
            <a:t>颁发证书、奖金</a:t>
          </a:r>
          <a:endParaRPr lang="zh-CN" altLang="en-US"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endParaRPr>
        </a:p>
      </dgm:t>
    </dgm:pt>
    <dgm:pt modelId="{32FDA9AD-350A-4988-BAEC-4F8FC6CBA720}" type="parTrans" cxnId="{28AAEE6B-F920-4A5C-9CEB-FC6791731CB8}">
      <dgm:prSet/>
      <dgm:spPr/>
      <dgm:t>
        <a:bodyPr/>
        <a:lstStyle/>
        <a:p>
          <a:endParaRPr lang="zh-CN" altLang="en-US"/>
        </a:p>
      </dgm:t>
    </dgm:pt>
    <dgm:pt modelId="{56F10ADA-953F-4943-877E-15D7BFF78DDD}" type="sibTrans" cxnId="{28AAEE6B-F920-4A5C-9CEB-FC6791731CB8}">
      <dgm:prSet/>
      <dgm:spPr/>
      <dgm:t>
        <a:bodyPr/>
        <a:lstStyle/>
        <a:p>
          <a:endParaRPr lang="zh-CN" altLang="en-US"/>
        </a:p>
      </dgm:t>
    </dgm:pt>
    <dgm:pt modelId="{7B21C48C-0D46-4656-B87C-5D997C501343}" type="pres">
      <dgm:prSet presAssocID="{49F59830-B097-487A-BB41-15BB9FCBC108}" presName="Name0" presStyleCnt="0">
        <dgm:presLayoutVars>
          <dgm:chMax val="7"/>
          <dgm:chPref val="7"/>
          <dgm:dir/>
        </dgm:presLayoutVars>
      </dgm:prSet>
      <dgm:spPr/>
      <dgm:t>
        <a:bodyPr/>
        <a:lstStyle/>
        <a:p>
          <a:endParaRPr lang="zh-CN" altLang="en-US"/>
        </a:p>
      </dgm:t>
    </dgm:pt>
    <dgm:pt modelId="{FCF7DE9A-F0D3-44B7-A0B3-0967F5DB1BA3}" type="pres">
      <dgm:prSet presAssocID="{49F59830-B097-487A-BB41-15BB9FCBC108}" presName="Name1" presStyleCnt="0"/>
      <dgm:spPr/>
    </dgm:pt>
    <dgm:pt modelId="{41D789E7-0D6C-4D98-A1BF-8A7A65A43C14}" type="pres">
      <dgm:prSet presAssocID="{49F59830-B097-487A-BB41-15BB9FCBC108}" presName="cycle" presStyleCnt="0"/>
      <dgm:spPr/>
    </dgm:pt>
    <dgm:pt modelId="{D9D30F84-DFE1-4022-9E87-1635734C87D8}" type="pres">
      <dgm:prSet presAssocID="{49F59830-B097-487A-BB41-15BB9FCBC108}" presName="srcNode" presStyleLbl="node1" presStyleIdx="0" presStyleCnt="3"/>
      <dgm:spPr/>
    </dgm:pt>
    <dgm:pt modelId="{C9D3E175-2546-486E-AD79-357642984BD9}" type="pres">
      <dgm:prSet presAssocID="{49F59830-B097-487A-BB41-15BB9FCBC108}" presName="conn" presStyleLbl="parChTrans1D2" presStyleIdx="0" presStyleCnt="1"/>
      <dgm:spPr/>
      <dgm:t>
        <a:bodyPr/>
        <a:lstStyle/>
        <a:p>
          <a:endParaRPr lang="zh-CN" altLang="en-US"/>
        </a:p>
      </dgm:t>
    </dgm:pt>
    <dgm:pt modelId="{FC7CAFF1-E68D-4E23-9B07-D773C8D29F2E}" type="pres">
      <dgm:prSet presAssocID="{49F59830-B097-487A-BB41-15BB9FCBC108}" presName="extraNode" presStyleLbl="node1" presStyleIdx="0" presStyleCnt="3"/>
      <dgm:spPr/>
    </dgm:pt>
    <dgm:pt modelId="{F4627F36-6CB3-4B72-83BA-35048400FC2A}" type="pres">
      <dgm:prSet presAssocID="{49F59830-B097-487A-BB41-15BB9FCBC108}" presName="dstNode" presStyleLbl="node1" presStyleIdx="0" presStyleCnt="3"/>
      <dgm:spPr/>
    </dgm:pt>
    <dgm:pt modelId="{A4E0EB60-2EC4-4E4F-863D-D6330E1870BF}" type="pres">
      <dgm:prSet presAssocID="{C87805A6-45A6-493A-944A-7FA873822AD6}" presName="text_1" presStyleLbl="node1" presStyleIdx="0" presStyleCnt="3">
        <dgm:presLayoutVars>
          <dgm:bulletEnabled val="1"/>
        </dgm:presLayoutVars>
      </dgm:prSet>
      <dgm:spPr/>
      <dgm:t>
        <a:bodyPr/>
        <a:lstStyle/>
        <a:p>
          <a:endParaRPr lang="zh-CN" altLang="en-US"/>
        </a:p>
      </dgm:t>
    </dgm:pt>
    <dgm:pt modelId="{25BE78F6-0B05-4A4C-88DD-9C46ECED1869}" type="pres">
      <dgm:prSet presAssocID="{C87805A6-45A6-493A-944A-7FA873822AD6}" presName="accent_1" presStyleCnt="0"/>
      <dgm:spPr/>
    </dgm:pt>
    <dgm:pt modelId="{0F50EF67-50D7-4463-9DDD-A7085B97ABD3}" type="pres">
      <dgm:prSet presAssocID="{C87805A6-45A6-493A-944A-7FA873822AD6}" presName="accentRepeatNode" presStyleLbl="solidFgAcc1" presStyleIdx="0" presStyleCnt="3"/>
      <dgm:spPr/>
    </dgm:pt>
    <dgm:pt modelId="{A3CB9AE2-1AC6-4680-9755-6DAD4E5E911A}" type="pres">
      <dgm:prSet presAssocID="{C69CB15F-6795-4F85-873D-1A3BF6E8E8DB}" presName="text_2" presStyleLbl="node1" presStyleIdx="1" presStyleCnt="3">
        <dgm:presLayoutVars>
          <dgm:bulletEnabled val="1"/>
        </dgm:presLayoutVars>
      </dgm:prSet>
      <dgm:spPr/>
      <dgm:t>
        <a:bodyPr/>
        <a:lstStyle/>
        <a:p>
          <a:endParaRPr lang="zh-CN" altLang="en-US"/>
        </a:p>
      </dgm:t>
    </dgm:pt>
    <dgm:pt modelId="{FC8C346F-B9DA-4E72-95A4-A7378A6A715E}" type="pres">
      <dgm:prSet presAssocID="{C69CB15F-6795-4F85-873D-1A3BF6E8E8DB}" presName="accent_2" presStyleCnt="0"/>
      <dgm:spPr/>
    </dgm:pt>
    <dgm:pt modelId="{6FA39C5F-D564-46E2-8117-F947FA5F282C}" type="pres">
      <dgm:prSet presAssocID="{C69CB15F-6795-4F85-873D-1A3BF6E8E8DB}" presName="accentRepeatNode" presStyleLbl="solidFgAcc1" presStyleIdx="1" presStyleCnt="3"/>
      <dgm:spPr/>
    </dgm:pt>
    <dgm:pt modelId="{80310DC2-CD60-4051-B349-2727820676BF}" type="pres">
      <dgm:prSet presAssocID="{BA09B79F-8502-4FDA-8711-68443EE00B6D}" presName="text_3" presStyleLbl="node1" presStyleIdx="2" presStyleCnt="3">
        <dgm:presLayoutVars>
          <dgm:bulletEnabled val="1"/>
        </dgm:presLayoutVars>
      </dgm:prSet>
      <dgm:spPr/>
      <dgm:t>
        <a:bodyPr/>
        <a:lstStyle/>
        <a:p>
          <a:endParaRPr lang="zh-CN" altLang="en-US"/>
        </a:p>
      </dgm:t>
    </dgm:pt>
    <dgm:pt modelId="{6A70F965-453D-489F-A2CC-77C3CC718047}" type="pres">
      <dgm:prSet presAssocID="{BA09B79F-8502-4FDA-8711-68443EE00B6D}" presName="accent_3" presStyleCnt="0"/>
      <dgm:spPr/>
    </dgm:pt>
    <dgm:pt modelId="{B252D6C5-D057-4B04-A86E-E35709CE4E46}" type="pres">
      <dgm:prSet presAssocID="{BA09B79F-8502-4FDA-8711-68443EE00B6D}" presName="accentRepeatNode" presStyleLbl="solidFgAcc1" presStyleIdx="2" presStyleCnt="3"/>
      <dgm:spPr/>
    </dgm:pt>
  </dgm:ptLst>
  <dgm:cxnLst>
    <dgm:cxn modelId="{7B67F83F-85EB-43DF-8C19-A211161020BE}" srcId="{49F59830-B097-487A-BB41-15BB9FCBC108}" destId="{C69CB15F-6795-4F85-873D-1A3BF6E8E8DB}" srcOrd="1" destOrd="0" parTransId="{1308E996-6166-48E3-AA6C-687A8EE5D4C6}" sibTransId="{6514B14E-FBB6-4718-892B-C9714722E465}"/>
    <dgm:cxn modelId="{FB34BDFD-FA3C-4723-91B6-84D2C6D210ED}" type="presOf" srcId="{C69CB15F-6795-4F85-873D-1A3BF6E8E8DB}" destId="{A3CB9AE2-1AC6-4680-9755-6DAD4E5E911A}" srcOrd="0" destOrd="0" presId="urn:microsoft.com/office/officeart/2008/layout/VerticalCurvedList#2"/>
    <dgm:cxn modelId="{F187B3D6-D345-42FF-AFDC-BF55D244D29C}" srcId="{49F59830-B097-487A-BB41-15BB9FCBC108}" destId="{C87805A6-45A6-493A-944A-7FA873822AD6}" srcOrd="0" destOrd="0" parTransId="{5CAC8D86-2FDC-4C61-A8C5-4B107F922EBE}" sibTransId="{B1C07419-8C5A-4D28-85E7-D8E702E2C97E}"/>
    <dgm:cxn modelId="{BC19BEC3-B77D-4357-945A-EC77E4DC1763}" type="presOf" srcId="{49F59830-B097-487A-BB41-15BB9FCBC108}" destId="{7B21C48C-0D46-4656-B87C-5D997C501343}" srcOrd="0" destOrd="0" presId="urn:microsoft.com/office/officeart/2008/layout/VerticalCurvedList#2"/>
    <dgm:cxn modelId="{212090CF-0066-4197-9AC1-FA91E87C203E}" type="presOf" srcId="{B1C07419-8C5A-4D28-85E7-D8E702E2C97E}" destId="{C9D3E175-2546-486E-AD79-357642984BD9}" srcOrd="0" destOrd="0" presId="urn:microsoft.com/office/officeart/2008/layout/VerticalCurvedList#2"/>
    <dgm:cxn modelId="{28AAEE6B-F920-4A5C-9CEB-FC6791731CB8}" srcId="{49F59830-B097-487A-BB41-15BB9FCBC108}" destId="{BA09B79F-8502-4FDA-8711-68443EE00B6D}" srcOrd="2" destOrd="0" parTransId="{32FDA9AD-350A-4988-BAEC-4F8FC6CBA720}" sibTransId="{56F10ADA-953F-4943-877E-15D7BFF78DDD}"/>
    <dgm:cxn modelId="{5D020179-D5EF-45B9-A347-DC0890BA1738}" type="presOf" srcId="{BA09B79F-8502-4FDA-8711-68443EE00B6D}" destId="{80310DC2-CD60-4051-B349-2727820676BF}" srcOrd="0" destOrd="0" presId="urn:microsoft.com/office/officeart/2008/layout/VerticalCurvedList#2"/>
    <dgm:cxn modelId="{859D2A3C-43B0-4610-9808-029A5A3EA49A}" type="presOf" srcId="{C87805A6-45A6-493A-944A-7FA873822AD6}" destId="{A4E0EB60-2EC4-4E4F-863D-D6330E1870BF}" srcOrd="0" destOrd="0" presId="urn:microsoft.com/office/officeart/2008/layout/VerticalCurvedList#2"/>
    <dgm:cxn modelId="{AD79D271-8B23-4F5A-A0E7-1263F03FF8C6}" type="presParOf" srcId="{7B21C48C-0D46-4656-B87C-5D997C501343}" destId="{FCF7DE9A-F0D3-44B7-A0B3-0967F5DB1BA3}" srcOrd="0" destOrd="0" presId="urn:microsoft.com/office/officeart/2008/layout/VerticalCurvedList#2"/>
    <dgm:cxn modelId="{55E4F983-C5D8-48A8-A313-2103712D50FD}" type="presParOf" srcId="{FCF7DE9A-F0D3-44B7-A0B3-0967F5DB1BA3}" destId="{41D789E7-0D6C-4D98-A1BF-8A7A65A43C14}" srcOrd="0" destOrd="0" presId="urn:microsoft.com/office/officeart/2008/layout/VerticalCurvedList#2"/>
    <dgm:cxn modelId="{A9D05EE3-6158-4981-A9F9-C4D8096BAC89}" type="presParOf" srcId="{41D789E7-0D6C-4D98-A1BF-8A7A65A43C14}" destId="{D9D30F84-DFE1-4022-9E87-1635734C87D8}" srcOrd="0" destOrd="0" presId="urn:microsoft.com/office/officeart/2008/layout/VerticalCurvedList#2"/>
    <dgm:cxn modelId="{DE6776E5-8B87-4042-B3E2-C5F7E515F9F9}" type="presParOf" srcId="{41D789E7-0D6C-4D98-A1BF-8A7A65A43C14}" destId="{C9D3E175-2546-486E-AD79-357642984BD9}" srcOrd="1" destOrd="0" presId="urn:microsoft.com/office/officeart/2008/layout/VerticalCurvedList#2"/>
    <dgm:cxn modelId="{5C726075-04BF-4C43-B245-561188C294BD}" type="presParOf" srcId="{41D789E7-0D6C-4D98-A1BF-8A7A65A43C14}" destId="{FC7CAFF1-E68D-4E23-9B07-D773C8D29F2E}" srcOrd="2" destOrd="0" presId="urn:microsoft.com/office/officeart/2008/layout/VerticalCurvedList#2"/>
    <dgm:cxn modelId="{889FC8DB-A705-4163-A74D-46310F845D4B}" type="presParOf" srcId="{41D789E7-0D6C-4D98-A1BF-8A7A65A43C14}" destId="{F4627F36-6CB3-4B72-83BA-35048400FC2A}" srcOrd="3" destOrd="0" presId="urn:microsoft.com/office/officeart/2008/layout/VerticalCurvedList#2"/>
    <dgm:cxn modelId="{8C8BCCCB-2DD3-44D7-8193-439948589B69}" type="presParOf" srcId="{FCF7DE9A-F0D3-44B7-A0B3-0967F5DB1BA3}" destId="{A4E0EB60-2EC4-4E4F-863D-D6330E1870BF}" srcOrd="1" destOrd="0" presId="urn:microsoft.com/office/officeart/2008/layout/VerticalCurvedList#2"/>
    <dgm:cxn modelId="{E3FF9382-25DA-4E1D-B8DF-0FABAF68562D}" type="presParOf" srcId="{FCF7DE9A-F0D3-44B7-A0B3-0967F5DB1BA3}" destId="{25BE78F6-0B05-4A4C-88DD-9C46ECED1869}" srcOrd="2" destOrd="0" presId="urn:microsoft.com/office/officeart/2008/layout/VerticalCurvedList#2"/>
    <dgm:cxn modelId="{E89EC422-8626-4057-8E69-D4B7CFF88F83}" type="presParOf" srcId="{25BE78F6-0B05-4A4C-88DD-9C46ECED1869}" destId="{0F50EF67-50D7-4463-9DDD-A7085B97ABD3}" srcOrd="0" destOrd="0" presId="urn:microsoft.com/office/officeart/2008/layout/VerticalCurvedList#2"/>
    <dgm:cxn modelId="{38130ECF-628A-4C88-B4D7-9C0FD14C0B07}" type="presParOf" srcId="{FCF7DE9A-F0D3-44B7-A0B3-0967F5DB1BA3}" destId="{A3CB9AE2-1AC6-4680-9755-6DAD4E5E911A}" srcOrd="3" destOrd="0" presId="urn:microsoft.com/office/officeart/2008/layout/VerticalCurvedList#2"/>
    <dgm:cxn modelId="{37573DA8-5267-4B72-A1B3-0D9B72FDCAA7}" type="presParOf" srcId="{FCF7DE9A-F0D3-44B7-A0B3-0967F5DB1BA3}" destId="{FC8C346F-B9DA-4E72-95A4-A7378A6A715E}" srcOrd="4" destOrd="0" presId="urn:microsoft.com/office/officeart/2008/layout/VerticalCurvedList#2"/>
    <dgm:cxn modelId="{C27D5AB8-54F5-4831-BA88-17A512A8085E}" type="presParOf" srcId="{FC8C346F-B9DA-4E72-95A4-A7378A6A715E}" destId="{6FA39C5F-D564-46E2-8117-F947FA5F282C}" srcOrd="0" destOrd="0" presId="urn:microsoft.com/office/officeart/2008/layout/VerticalCurvedList#2"/>
    <dgm:cxn modelId="{362E7A6B-CC4F-4AE5-A13D-9BF5E362AF38}" type="presParOf" srcId="{FCF7DE9A-F0D3-44B7-A0B3-0967F5DB1BA3}" destId="{80310DC2-CD60-4051-B349-2727820676BF}" srcOrd="5" destOrd="0" presId="urn:microsoft.com/office/officeart/2008/layout/VerticalCurvedList#2"/>
    <dgm:cxn modelId="{C3827C11-E271-469E-9182-B84DC8A14BAE}" type="presParOf" srcId="{FCF7DE9A-F0D3-44B7-A0B3-0967F5DB1BA3}" destId="{6A70F965-453D-489F-A2CC-77C3CC718047}" srcOrd="6" destOrd="0" presId="urn:microsoft.com/office/officeart/2008/layout/VerticalCurvedList#2"/>
    <dgm:cxn modelId="{C6F4D5E3-CED6-4AD9-B4E2-5B2EA2C450B4}" type="presParOf" srcId="{6A70F965-453D-489F-A2CC-77C3CC718047}" destId="{B252D6C5-D057-4B04-A86E-E35709CE4E46}" srcOrd="0" destOrd="0" presId="urn:microsoft.com/office/officeart/2008/layout/VerticalCurved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D3E175-2546-486E-AD79-357642984BD9}">
      <dsp:nvSpPr>
        <dsp:cNvPr id="0" name=""/>
        <dsp:cNvSpPr/>
      </dsp:nvSpPr>
      <dsp:spPr>
        <a:xfrm>
          <a:off x="-4029092" y="-618476"/>
          <a:ext cx="4801348" cy="4801348"/>
        </a:xfrm>
        <a:prstGeom prst="blockArc">
          <a:avLst>
            <a:gd name="adj1" fmla="val 18900000"/>
            <a:gd name="adj2" fmla="val 2700000"/>
            <a:gd name="adj3" fmla="val 450"/>
          </a:avLst>
        </a:pr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A4E0EB60-2EC4-4E4F-863D-D6330E1870BF}">
      <dsp:nvSpPr>
        <dsp:cNvPr id="0" name=""/>
        <dsp:cNvSpPr/>
      </dsp:nvSpPr>
      <dsp:spPr>
        <a:xfrm>
          <a:off x="404669" y="274030"/>
          <a:ext cx="4444578" cy="548346"/>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35250" tIns="53340" rIns="53340" bIns="53340" numCol="1" spcCol="1270" anchor="ctr" anchorCtr="0">
          <a:noAutofit/>
        </a:bodyPr>
        <a:lstStyle/>
        <a:p>
          <a:pPr lvl="0" algn="l" defTabSz="933450">
            <a:lnSpc>
              <a:spcPct val="90000"/>
            </a:lnSpc>
            <a:spcBef>
              <a:spcPct val="0"/>
            </a:spcBef>
            <a:spcAft>
              <a:spcPct val="35000"/>
            </a:spcAft>
          </a:pPr>
          <a:r>
            <a:rPr lang="en-US" altLang="zh-CN" sz="2100" b="1" kern="1200" dirty="0">
              <a:latin typeface="微软雅黑" panose="020B0503020204020204" pitchFamily="34" charset="-122"/>
              <a:ea typeface="微软雅黑" panose="020B0503020204020204" pitchFamily="34" charset="-122"/>
            </a:rPr>
            <a:t>1.</a:t>
          </a:r>
          <a:r>
            <a:rPr lang="zh-CN" altLang="en-US" sz="2100" b="1" kern="1200" dirty="0">
              <a:latin typeface="微软雅黑" panose="020B0503020204020204" pitchFamily="34" charset="-122"/>
              <a:ea typeface="微软雅黑" panose="020B0503020204020204" pitchFamily="34" charset="-122"/>
            </a:rPr>
            <a:t>宿舍文明奖学金</a:t>
          </a:r>
          <a:endParaRPr lang="zh-CN" altLang="en-US" sz="2100" kern="1200" dirty="0"/>
        </a:p>
      </dsp:txBody>
      <dsp:txXfrm>
        <a:off x="404669" y="274030"/>
        <a:ext cx="4444578" cy="548346"/>
      </dsp:txXfrm>
    </dsp:sp>
    <dsp:sp modelId="{0F50EF67-50D7-4463-9DDD-A7085B97ABD3}">
      <dsp:nvSpPr>
        <dsp:cNvPr id="0" name=""/>
        <dsp:cNvSpPr/>
      </dsp:nvSpPr>
      <dsp:spPr>
        <a:xfrm>
          <a:off x="61952" y="205487"/>
          <a:ext cx="685433" cy="685433"/>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A3CB9AE2-1AC6-4680-9755-6DAD4E5E911A}">
      <dsp:nvSpPr>
        <dsp:cNvPr id="0" name=""/>
        <dsp:cNvSpPr/>
      </dsp:nvSpPr>
      <dsp:spPr>
        <a:xfrm>
          <a:off x="719049" y="1096693"/>
          <a:ext cx="4130198" cy="548346"/>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35250" tIns="53340" rIns="53340" bIns="53340" numCol="1" spcCol="1270" anchor="ctr" anchorCtr="0">
          <a:noAutofit/>
        </a:bodyPr>
        <a:lstStyle/>
        <a:p>
          <a:pPr lvl="0" algn="l" defTabSz="933450">
            <a:lnSpc>
              <a:spcPct val="90000"/>
            </a:lnSpc>
            <a:spcBef>
              <a:spcPct val="0"/>
            </a:spcBef>
            <a:spcAft>
              <a:spcPct val="35000"/>
            </a:spcAft>
          </a:pPr>
          <a:r>
            <a:rPr lang="en-US" altLang="zh-CN" sz="2100" b="1" kern="1200">
              <a:latin typeface="微软雅黑" panose="020B0503020204020204" pitchFamily="34" charset="-122"/>
              <a:ea typeface="微软雅黑" panose="020B0503020204020204" pitchFamily="34" charset="-122"/>
            </a:rPr>
            <a:t>2.</a:t>
          </a:r>
          <a:r>
            <a:rPr lang="zh-CN" altLang="en-US" sz="2100" b="1" kern="1200">
              <a:latin typeface="微软雅黑" panose="020B0503020204020204" pitchFamily="34" charset="-122"/>
              <a:ea typeface="微软雅黑" panose="020B0503020204020204" pitchFamily="34" charset="-122"/>
            </a:rPr>
            <a:t>优良学风班</a:t>
          </a:r>
          <a:endParaRPr lang="zh-CN" altLang="en-US" sz="2100" kern="1200" dirty="0"/>
        </a:p>
      </dsp:txBody>
      <dsp:txXfrm>
        <a:off x="719049" y="1096693"/>
        <a:ext cx="4130198" cy="548346"/>
      </dsp:txXfrm>
    </dsp:sp>
    <dsp:sp modelId="{6FA39C5F-D564-46E2-8117-F947FA5F282C}">
      <dsp:nvSpPr>
        <dsp:cNvPr id="0" name=""/>
        <dsp:cNvSpPr/>
      </dsp:nvSpPr>
      <dsp:spPr>
        <a:xfrm>
          <a:off x="376332" y="1028150"/>
          <a:ext cx="685433" cy="685433"/>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80310DC2-CD60-4051-B349-2727820676BF}">
      <dsp:nvSpPr>
        <dsp:cNvPr id="0" name=""/>
        <dsp:cNvSpPr/>
      </dsp:nvSpPr>
      <dsp:spPr>
        <a:xfrm>
          <a:off x="719049" y="1919355"/>
          <a:ext cx="4130198" cy="548346"/>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35250" tIns="53340" rIns="53340" bIns="53340" numCol="1" spcCol="1270" anchor="ctr" anchorCtr="0">
          <a:noAutofit/>
        </a:bodyPr>
        <a:lstStyle/>
        <a:p>
          <a:pPr lvl="0" algn="l" defTabSz="933450">
            <a:lnSpc>
              <a:spcPct val="90000"/>
            </a:lnSpc>
            <a:spcBef>
              <a:spcPct val="0"/>
            </a:spcBef>
            <a:spcAft>
              <a:spcPct val="35000"/>
            </a:spcAft>
          </a:pPr>
          <a:r>
            <a:rPr lang="en-US" altLang="zh-CN" sz="2100" b="1" kern="1200">
              <a:latin typeface="微软雅黑" panose="020B0503020204020204" pitchFamily="34" charset="-122"/>
              <a:ea typeface="微软雅黑" panose="020B0503020204020204" pitchFamily="34" charset="-122"/>
            </a:rPr>
            <a:t>3.</a:t>
          </a:r>
          <a:r>
            <a:rPr lang="zh-CN" altLang="en-US" sz="2100" b="1" kern="1200">
              <a:latin typeface="微软雅黑" panose="020B0503020204020204" pitchFamily="34" charset="-122"/>
              <a:ea typeface="微软雅黑" panose="020B0503020204020204" pitchFamily="34" charset="-122"/>
            </a:rPr>
            <a:t>先进班集体</a:t>
          </a:r>
          <a:endParaRPr lang="zh-CN" altLang="en-US" sz="2100" kern="1200" dirty="0"/>
        </a:p>
      </dsp:txBody>
      <dsp:txXfrm>
        <a:off x="719049" y="1919355"/>
        <a:ext cx="4130198" cy="548346"/>
      </dsp:txXfrm>
    </dsp:sp>
    <dsp:sp modelId="{B252D6C5-D057-4B04-A86E-E35709CE4E46}">
      <dsp:nvSpPr>
        <dsp:cNvPr id="0" name=""/>
        <dsp:cNvSpPr/>
      </dsp:nvSpPr>
      <dsp:spPr>
        <a:xfrm>
          <a:off x="376332" y="1850812"/>
          <a:ext cx="685433" cy="685433"/>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1887981A-0F9D-434D-A564-C94E12E4710D}">
      <dsp:nvSpPr>
        <dsp:cNvPr id="0" name=""/>
        <dsp:cNvSpPr/>
      </dsp:nvSpPr>
      <dsp:spPr>
        <a:xfrm>
          <a:off x="404669" y="2742018"/>
          <a:ext cx="4444578" cy="548346"/>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35250" tIns="53340" rIns="53340" bIns="53340" numCol="1" spcCol="1270" anchor="ctr" anchorCtr="0">
          <a:noAutofit/>
        </a:bodyPr>
        <a:lstStyle/>
        <a:p>
          <a:pPr lvl="0" algn="l" defTabSz="933450">
            <a:lnSpc>
              <a:spcPct val="90000"/>
            </a:lnSpc>
            <a:spcBef>
              <a:spcPct val="0"/>
            </a:spcBef>
            <a:spcAft>
              <a:spcPct val="35000"/>
            </a:spcAft>
          </a:pPr>
          <a:r>
            <a:rPr lang="en-US" altLang="zh-CN" sz="2100" b="1" kern="1200" dirty="0">
              <a:latin typeface="微软雅黑" panose="020B0503020204020204" pitchFamily="34" charset="-122"/>
              <a:ea typeface="微软雅黑" panose="020B0503020204020204" pitchFamily="34" charset="-122"/>
            </a:rPr>
            <a:t>4.</a:t>
          </a:r>
          <a:r>
            <a:rPr lang="zh-CN" altLang="en-US" sz="2100" b="1" kern="1200" dirty="0">
              <a:latin typeface="微软雅黑" panose="020B0503020204020204" pitchFamily="34" charset="-122"/>
              <a:ea typeface="微软雅黑" panose="020B0503020204020204" pitchFamily="34" charset="-122"/>
            </a:rPr>
            <a:t>周恩来班</a:t>
          </a:r>
          <a:endParaRPr lang="zh-CN" altLang="en-US" sz="2100" kern="1200" dirty="0"/>
        </a:p>
      </dsp:txBody>
      <dsp:txXfrm>
        <a:off x="404669" y="2742018"/>
        <a:ext cx="4444578" cy="548346"/>
      </dsp:txXfrm>
    </dsp:sp>
    <dsp:sp modelId="{454CC45A-0CE7-488F-B09A-B4EB4D45D40D}">
      <dsp:nvSpPr>
        <dsp:cNvPr id="0" name=""/>
        <dsp:cNvSpPr/>
      </dsp:nvSpPr>
      <dsp:spPr>
        <a:xfrm>
          <a:off x="61952" y="2673475"/>
          <a:ext cx="685433" cy="685433"/>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D3E175-2546-486E-AD79-357642984BD9}">
      <dsp:nvSpPr>
        <dsp:cNvPr id="0" name=""/>
        <dsp:cNvSpPr/>
      </dsp:nvSpPr>
      <dsp:spPr>
        <a:xfrm>
          <a:off x="-3173673" y="-488429"/>
          <a:ext cx="3785171" cy="3785171"/>
        </a:xfrm>
        <a:prstGeom prst="blockArc">
          <a:avLst>
            <a:gd name="adj1" fmla="val 18900000"/>
            <a:gd name="adj2" fmla="val 2700000"/>
            <a:gd name="adj3" fmla="val 571"/>
          </a:avLst>
        </a:pr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A4E0EB60-2EC4-4E4F-863D-D6330E1870BF}">
      <dsp:nvSpPr>
        <dsp:cNvPr id="0" name=""/>
        <dsp:cNvSpPr/>
      </dsp:nvSpPr>
      <dsp:spPr>
        <a:xfrm>
          <a:off x="393194" y="280831"/>
          <a:ext cx="6772157" cy="561662"/>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820" tIns="66040" rIns="66040" bIns="66040" numCol="1" spcCol="1270" anchor="ctr" anchorCtr="0">
          <a:noAutofit/>
        </a:bodyPr>
        <a:lstStyle/>
        <a:p>
          <a:pPr lvl="0" algn="l" defTabSz="1155700">
            <a:lnSpc>
              <a:spcPct val="90000"/>
            </a:lnSpc>
            <a:spcBef>
              <a:spcPct val="0"/>
            </a:spcBef>
            <a:spcAft>
              <a:spcPct val="35000"/>
            </a:spcAft>
          </a:pPr>
          <a:r>
            <a:rPr lang="en-US"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rPr>
            <a:t>1.</a:t>
          </a:r>
          <a:r>
            <a:rPr lang="zh-CN"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rPr>
            <a:t>授予荣誉称号</a:t>
          </a:r>
          <a:endParaRPr lang="zh-CN" altLang="en-US"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endParaRPr>
        </a:p>
      </dsp:txBody>
      <dsp:txXfrm>
        <a:off x="393194" y="280831"/>
        <a:ext cx="6772157" cy="561662"/>
      </dsp:txXfrm>
    </dsp:sp>
    <dsp:sp modelId="{0F50EF67-50D7-4463-9DDD-A7085B97ABD3}">
      <dsp:nvSpPr>
        <dsp:cNvPr id="0" name=""/>
        <dsp:cNvSpPr/>
      </dsp:nvSpPr>
      <dsp:spPr>
        <a:xfrm>
          <a:off x="42155" y="210623"/>
          <a:ext cx="702078" cy="702078"/>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A3CB9AE2-1AC6-4680-9755-6DAD4E5E911A}">
      <dsp:nvSpPr>
        <dsp:cNvPr id="0" name=""/>
        <dsp:cNvSpPr/>
      </dsp:nvSpPr>
      <dsp:spPr>
        <a:xfrm>
          <a:off x="597358" y="1123324"/>
          <a:ext cx="6567993" cy="561662"/>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820" tIns="66040" rIns="66040" bIns="66040" numCol="1" spcCol="1270" anchor="ctr" anchorCtr="0">
          <a:noAutofit/>
        </a:bodyPr>
        <a:lstStyle/>
        <a:p>
          <a:pPr lvl="0" algn="l" defTabSz="1155700">
            <a:lnSpc>
              <a:spcPct val="90000"/>
            </a:lnSpc>
            <a:spcBef>
              <a:spcPct val="0"/>
            </a:spcBef>
            <a:spcAft>
              <a:spcPct val="35000"/>
            </a:spcAft>
          </a:pPr>
          <a:r>
            <a:rPr lang="en-US"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rPr>
            <a:t>2.</a:t>
          </a:r>
          <a:r>
            <a:rPr lang="zh-CN"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rPr>
            <a:t>通报表扬</a:t>
          </a:r>
          <a:endParaRPr lang="zh-CN" altLang="en-US"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endParaRPr>
        </a:p>
      </dsp:txBody>
      <dsp:txXfrm>
        <a:off x="597358" y="1123324"/>
        <a:ext cx="6567993" cy="561662"/>
      </dsp:txXfrm>
    </dsp:sp>
    <dsp:sp modelId="{6FA39C5F-D564-46E2-8117-F947FA5F282C}">
      <dsp:nvSpPr>
        <dsp:cNvPr id="0" name=""/>
        <dsp:cNvSpPr/>
      </dsp:nvSpPr>
      <dsp:spPr>
        <a:xfrm>
          <a:off x="246319" y="1053117"/>
          <a:ext cx="702078" cy="702078"/>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80310DC2-CD60-4051-B349-2727820676BF}">
      <dsp:nvSpPr>
        <dsp:cNvPr id="0" name=""/>
        <dsp:cNvSpPr/>
      </dsp:nvSpPr>
      <dsp:spPr>
        <a:xfrm>
          <a:off x="393194" y="1965818"/>
          <a:ext cx="6772157" cy="561662"/>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820" tIns="66040" rIns="66040" bIns="66040" numCol="1" spcCol="1270" anchor="ctr" anchorCtr="0">
          <a:noAutofit/>
        </a:bodyPr>
        <a:lstStyle/>
        <a:p>
          <a:pPr lvl="0" algn="l" defTabSz="1155700">
            <a:lnSpc>
              <a:spcPct val="90000"/>
            </a:lnSpc>
            <a:spcBef>
              <a:spcPct val="0"/>
            </a:spcBef>
            <a:spcAft>
              <a:spcPct val="35000"/>
            </a:spcAft>
          </a:pPr>
          <a:r>
            <a:rPr lang="en-US" altLang="zh-CN"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rPr>
            <a:t>3.</a:t>
          </a:r>
          <a:r>
            <a:rPr lang="zh-CN" altLang="zh-CN"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rPr>
            <a:t>颁发证书、奖金</a:t>
          </a:r>
          <a:endParaRPr lang="zh-CN" altLang="en-US" sz="2600" b="1" kern="1200" dirty="0">
            <a:solidFill>
              <a:prstClr val="black">
                <a:hueOff val="0"/>
                <a:satOff val="0"/>
                <a:lumOff val="0"/>
                <a:alphaOff val="0"/>
              </a:prstClr>
            </a:solidFill>
            <a:latin typeface="微软雅黑" panose="020B0503020204020204" pitchFamily="34" charset="-122"/>
            <a:ea typeface="微软雅黑" panose="020B0503020204020204" pitchFamily="34" charset="-122"/>
            <a:cs typeface="+mn-cs"/>
          </a:endParaRPr>
        </a:p>
      </dsp:txBody>
      <dsp:txXfrm>
        <a:off x="393194" y="1965818"/>
        <a:ext cx="6772157" cy="561662"/>
      </dsp:txXfrm>
    </dsp:sp>
    <dsp:sp modelId="{B252D6C5-D057-4B04-A86E-E35709CE4E46}">
      <dsp:nvSpPr>
        <dsp:cNvPr id="0" name=""/>
        <dsp:cNvSpPr/>
      </dsp:nvSpPr>
      <dsp:spPr>
        <a:xfrm>
          <a:off x="42155" y="1895610"/>
          <a:ext cx="702078" cy="702078"/>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1">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2">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1">
  <dgm:title val=""/>
  <dgm:desc val=""/>
  <dgm:catLst>
    <dgm:cat type="3D" pri="11400"/>
  </dgm:catLst>
  <dgm:scene3d>
    <a:camera prst="orthographicFront"/>
    <a:lightRig rig="threePt" dir="t"/>
  </dgm:scene3d>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3d4#2">
  <dgm:title val=""/>
  <dgm:desc val=""/>
  <dgm:catLst>
    <dgm:cat type="3D" pri="11400"/>
  </dgm:catLst>
  <dgm:scene3d>
    <a:camera prst="orthographicFront"/>
    <a:lightRig rig="threePt" dir="t"/>
  </dgm:scene3d>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75C004-A9D4-4858-99EC-F4CCE56E2FEF}" type="datetimeFigureOut">
              <a:rPr lang="zh-CN" altLang="en-US" smtClean="0"/>
              <a:t>2022/10/22</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4E2E4E-2FFD-4B0E-BE9C-FA7BDC09154E}"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17</a:t>
            </a:fld>
            <a:endParaRPr lang="zh-CN" altLang="en-US"/>
          </a:p>
        </p:txBody>
      </p:sp>
    </p:spTree>
    <p:extLst>
      <p:ext uri="{BB962C8B-B14F-4D97-AF65-F5344CB8AC3E}">
        <p14:creationId xmlns:p14="http://schemas.microsoft.com/office/powerpoint/2010/main" val="14101983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18</a:t>
            </a:fld>
            <a:endParaRPr lang="zh-CN" altLang="en-US"/>
          </a:p>
        </p:txBody>
      </p:sp>
    </p:spTree>
    <p:extLst>
      <p:ext uri="{BB962C8B-B14F-4D97-AF65-F5344CB8AC3E}">
        <p14:creationId xmlns:p14="http://schemas.microsoft.com/office/powerpoint/2010/main" val="2563793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19</a:t>
            </a:fld>
            <a:endParaRPr lang="zh-CN" altLang="en-US"/>
          </a:p>
        </p:txBody>
      </p:sp>
    </p:spTree>
    <p:extLst>
      <p:ext uri="{BB962C8B-B14F-4D97-AF65-F5344CB8AC3E}">
        <p14:creationId xmlns:p14="http://schemas.microsoft.com/office/powerpoint/2010/main" val="231104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20</a:t>
            </a:fld>
            <a:endParaRPr lang="zh-CN" altLang="en-US"/>
          </a:p>
        </p:txBody>
      </p:sp>
    </p:spTree>
    <p:extLst>
      <p:ext uri="{BB962C8B-B14F-4D97-AF65-F5344CB8AC3E}">
        <p14:creationId xmlns:p14="http://schemas.microsoft.com/office/powerpoint/2010/main" val="7546089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21</a:t>
            </a:fld>
            <a:endParaRPr lang="zh-CN" altLang="en-US"/>
          </a:p>
        </p:txBody>
      </p:sp>
    </p:spTree>
    <p:extLst>
      <p:ext uri="{BB962C8B-B14F-4D97-AF65-F5344CB8AC3E}">
        <p14:creationId xmlns:p14="http://schemas.microsoft.com/office/powerpoint/2010/main" val="38033656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22</a:t>
            </a:fld>
            <a:endParaRPr lang="zh-CN" altLang="en-US"/>
          </a:p>
        </p:txBody>
      </p:sp>
    </p:spTree>
    <p:extLst>
      <p:ext uri="{BB962C8B-B14F-4D97-AF65-F5344CB8AC3E}">
        <p14:creationId xmlns:p14="http://schemas.microsoft.com/office/powerpoint/2010/main" val="24259669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23</a:t>
            </a:fld>
            <a:endParaRPr lang="zh-CN" altLang="en-US"/>
          </a:p>
        </p:txBody>
      </p:sp>
    </p:spTree>
    <p:extLst>
      <p:ext uri="{BB962C8B-B14F-4D97-AF65-F5344CB8AC3E}">
        <p14:creationId xmlns:p14="http://schemas.microsoft.com/office/powerpoint/2010/main" val="14691360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24</a:t>
            </a:fld>
            <a:endParaRPr lang="zh-CN" altLang="en-US"/>
          </a:p>
        </p:txBody>
      </p:sp>
    </p:spTree>
    <p:extLst>
      <p:ext uri="{BB962C8B-B14F-4D97-AF65-F5344CB8AC3E}">
        <p14:creationId xmlns:p14="http://schemas.microsoft.com/office/powerpoint/2010/main" val="20303389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25</a:t>
            </a:fld>
            <a:endParaRPr lang="zh-CN" altLang="en-US"/>
          </a:p>
        </p:txBody>
      </p:sp>
    </p:spTree>
    <p:extLst>
      <p:ext uri="{BB962C8B-B14F-4D97-AF65-F5344CB8AC3E}">
        <p14:creationId xmlns:p14="http://schemas.microsoft.com/office/powerpoint/2010/main" val="2018338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26</a:t>
            </a:fld>
            <a:endParaRPr lang="zh-CN" altLang="en-US"/>
          </a:p>
        </p:txBody>
      </p:sp>
    </p:spTree>
    <p:extLst>
      <p:ext uri="{BB962C8B-B14F-4D97-AF65-F5344CB8AC3E}">
        <p14:creationId xmlns:p14="http://schemas.microsoft.com/office/powerpoint/2010/main" val="42889851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27</a:t>
            </a:fld>
            <a:endParaRPr lang="zh-CN" altLang="en-US"/>
          </a:p>
        </p:txBody>
      </p:sp>
    </p:spTree>
    <p:extLst>
      <p:ext uri="{BB962C8B-B14F-4D97-AF65-F5344CB8AC3E}">
        <p14:creationId xmlns:p14="http://schemas.microsoft.com/office/powerpoint/2010/main" val="7167372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28</a:t>
            </a:fld>
            <a:endParaRPr lang="zh-CN" altLang="en-US"/>
          </a:p>
        </p:txBody>
      </p:sp>
    </p:spTree>
    <p:extLst>
      <p:ext uri="{BB962C8B-B14F-4D97-AF65-F5344CB8AC3E}">
        <p14:creationId xmlns:p14="http://schemas.microsoft.com/office/powerpoint/2010/main" val="18304069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29</a:t>
            </a:fld>
            <a:endParaRPr lang="zh-CN" altLang="en-US"/>
          </a:p>
        </p:txBody>
      </p:sp>
    </p:spTree>
    <p:extLst>
      <p:ext uri="{BB962C8B-B14F-4D97-AF65-F5344CB8AC3E}">
        <p14:creationId xmlns:p14="http://schemas.microsoft.com/office/powerpoint/2010/main" val="2606283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3</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30</a:t>
            </a:fld>
            <a:endParaRPr lang="zh-CN" altLang="en-US"/>
          </a:p>
        </p:txBody>
      </p:sp>
    </p:spTree>
    <p:extLst>
      <p:ext uri="{BB962C8B-B14F-4D97-AF65-F5344CB8AC3E}">
        <p14:creationId xmlns:p14="http://schemas.microsoft.com/office/powerpoint/2010/main" val="23424366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31</a:t>
            </a:fld>
            <a:endParaRPr lang="zh-CN" altLang="en-US"/>
          </a:p>
        </p:txBody>
      </p:sp>
    </p:spTree>
    <p:extLst>
      <p:ext uri="{BB962C8B-B14F-4D97-AF65-F5344CB8AC3E}">
        <p14:creationId xmlns:p14="http://schemas.microsoft.com/office/powerpoint/2010/main" val="10841300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32</a:t>
            </a:fld>
            <a:endParaRPr lang="zh-CN" altLang="en-US"/>
          </a:p>
        </p:txBody>
      </p:sp>
    </p:spTree>
    <p:extLst>
      <p:ext uri="{BB962C8B-B14F-4D97-AF65-F5344CB8AC3E}">
        <p14:creationId xmlns:p14="http://schemas.microsoft.com/office/powerpoint/2010/main" val="41488460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33</a:t>
            </a:fld>
            <a:endParaRPr lang="zh-CN" altLang="en-US"/>
          </a:p>
        </p:txBody>
      </p:sp>
    </p:spTree>
    <p:extLst>
      <p:ext uri="{BB962C8B-B14F-4D97-AF65-F5344CB8AC3E}">
        <p14:creationId xmlns:p14="http://schemas.microsoft.com/office/powerpoint/2010/main" val="2342571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34</a:t>
            </a:fld>
            <a:endParaRPr lang="zh-CN" altLang="en-US"/>
          </a:p>
        </p:txBody>
      </p:sp>
    </p:spTree>
    <p:extLst>
      <p:ext uri="{BB962C8B-B14F-4D97-AF65-F5344CB8AC3E}">
        <p14:creationId xmlns:p14="http://schemas.microsoft.com/office/powerpoint/2010/main" val="10036918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95D0C05-D1F4-4D23-BDF0-C1C9ABA03E33}" type="slidenum">
              <a:rPr lang="zh-CN" altLang="en-US" smtClean="0"/>
              <a:t>35</a:t>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36</a:t>
            </a:fld>
            <a:endParaRPr lang="zh-CN" altLang="en-US"/>
          </a:p>
        </p:txBody>
      </p:sp>
    </p:spTree>
    <p:extLst>
      <p:ext uri="{BB962C8B-B14F-4D97-AF65-F5344CB8AC3E}">
        <p14:creationId xmlns:p14="http://schemas.microsoft.com/office/powerpoint/2010/main" val="15241396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37</a:t>
            </a:fld>
            <a:endParaRPr lang="zh-CN" altLang="en-US"/>
          </a:p>
        </p:txBody>
      </p:sp>
    </p:spTree>
    <p:extLst>
      <p:ext uri="{BB962C8B-B14F-4D97-AF65-F5344CB8AC3E}">
        <p14:creationId xmlns:p14="http://schemas.microsoft.com/office/powerpoint/2010/main" val="21236377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38</a:t>
            </a:fld>
            <a:endParaRPr lang="zh-CN" altLang="en-US"/>
          </a:p>
        </p:txBody>
      </p:sp>
    </p:spTree>
    <p:extLst>
      <p:ext uri="{BB962C8B-B14F-4D97-AF65-F5344CB8AC3E}">
        <p14:creationId xmlns:p14="http://schemas.microsoft.com/office/powerpoint/2010/main" val="383339271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39</a:t>
            </a:fld>
            <a:endParaRPr lang="zh-CN" altLang="en-US"/>
          </a:p>
        </p:txBody>
      </p:sp>
    </p:spTree>
    <p:extLst>
      <p:ext uri="{BB962C8B-B14F-4D97-AF65-F5344CB8AC3E}">
        <p14:creationId xmlns:p14="http://schemas.microsoft.com/office/powerpoint/2010/main" val="4069232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95D0C05-D1F4-4D23-BDF0-C1C9ABA03E33}" type="slidenum">
              <a:rPr lang="zh-CN" altLang="en-US" smtClean="0"/>
              <a:t>4</a:t>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40</a:t>
            </a:fld>
            <a:endParaRPr lang="zh-CN" altLang="en-US"/>
          </a:p>
        </p:txBody>
      </p:sp>
    </p:spTree>
    <p:extLst>
      <p:ext uri="{BB962C8B-B14F-4D97-AF65-F5344CB8AC3E}">
        <p14:creationId xmlns:p14="http://schemas.microsoft.com/office/powerpoint/2010/main" val="34839251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41</a:t>
            </a:fld>
            <a:endParaRPr lang="zh-CN" altLang="en-US"/>
          </a:p>
        </p:txBody>
      </p:sp>
    </p:spTree>
    <p:extLst>
      <p:ext uri="{BB962C8B-B14F-4D97-AF65-F5344CB8AC3E}">
        <p14:creationId xmlns:p14="http://schemas.microsoft.com/office/powerpoint/2010/main" val="41492393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42</a:t>
            </a:fld>
            <a:endParaRPr lang="zh-CN" altLang="en-US"/>
          </a:p>
        </p:txBody>
      </p:sp>
    </p:spTree>
    <p:extLst>
      <p:ext uri="{BB962C8B-B14F-4D97-AF65-F5344CB8AC3E}">
        <p14:creationId xmlns:p14="http://schemas.microsoft.com/office/powerpoint/2010/main" val="38224988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43</a:t>
            </a:fld>
            <a:endParaRPr lang="zh-CN" altLang="en-US"/>
          </a:p>
        </p:txBody>
      </p:sp>
    </p:spTree>
    <p:extLst>
      <p:ext uri="{BB962C8B-B14F-4D97-AF65-F5344CB8AC3E}">
        <p14:creationId xmlns:p14="http://schemas.microsoft.com/office/powerpoint/2010/main" val="16010304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44</a:t>
            </a:fld>
            <a:endParaRPr lang="zh-CN" altLang="en-US"/>
          </a:p>
        </p:txBody>
      </p:sp>
    </p:spTree>
    <p:extLst>
      <p:ext uri="{BB962C8B-B14F-4D97-AF65-F5344CB8AC3E}">
        <p14:creationId xmlns:p14="http://schemas.microsoft.com/office/powerpoint/2010/main" val="100171864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45</a:t>
            </a:fld>
            <a:endParaRPr lang="zh-CN" altLang="en-US"/>
          </a:p>
        </p:txBody>
      </p:sp>
    </p:spTree>
    <p:extLst>
      <p:ext uri="{BB962C8B-B14F-4D97-AF65-F5344CB8AC3E}">
        <p14:creationId xmlns:p14="http://schemas.microsoft.com/office/powerpoint/2010/main" val="381482373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46</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6</a:t>
            </a:fld>
            <a:endParaRPr lang="zh-CN" altLang="en-US"/>
          </a:p>
        </p:txBody>
      </p:sp>
    </p:spTree>
    <p:extLst>
      <p:ext uri="{BB962C8B-B14F-4D97-AF65-F5344CB8AC3E}">
        <p14:creationId xmlns:p14="http://schemas.microsoft.com/office/powerpoint/2010/main" val="806696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4E2E4E-2FFD-4B0E-BE9C-FA7BDC09154E}"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95D0C05-D1F4-4D23-BDF0-C1C9ABA03E33}"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E137E13-6931-4ECB-BB5B-849FB74182C0}" type="datetimeFigureOut">
              <a:rPr lang="zh-CN" altLang="en-US" smtClean="0"/>
              <a:t>2022/10/22</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23CBF4B4-C160-4F55-AC7D-1C8FF5BA05FA}"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E137E13-6931-4ECB-BB5B-849FB74182C0}" type="datetimeFigureOut">
              <a:rPr lang="zh-CN" altLang="en-US" smtClean="0"/>
              <a:t>2022/10/22</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23CBF4B4-C160-4F55-AC7D-1C8FF5BA05FA}"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154781"/>
            <a:ext cx="6019800" cy="329088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E137E13-6931-4ECB-BB5B-849FB74182C0}" type="datetimeFigureOut">
              <a:rPr lang="zh-CN" altLang="en-US" smtClean="0"/>
              <a:t>2022/10/22</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23CBF4B4-C160-4F55-AC7D-1C8FF5BA05FA}"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9_标题幻灯片">
    <p:spTree>
      <p:nvGrpSpPr>
        <p:cNvPr id="1" name=""/>
        <p:cNvGrpSpPr/>
        <p:nvPr/>
      </p:nvGrpSpPr>
      <p:grpSpPr>
        <a:xfrm>
          <a:off x="0" y="0"/>
          <a:ext cx="0" cy="0"/>
          <a:chOff x="0" y="0"/>
          <a:chExt cx="0" cy="0"/>
        </a:xfrm>
      </p:grpSpPr>
      <p:sp>
        <p:nvSpPr>
          <p:cNvPr id="7" name="矩形 6"/>
          <p:cNvSpPr/>
          <p:nvPr userDrawn="1"/>
        </p:nvSpPr>
        <p:spPr>
          <a:xfrm>
            <a:off x="0" y="0"/>
            <a:ext cx="9144000" cy="699542"/>
          </a:xfrm>
          <a:prstGeom prst="rect">
            <a:avLst/>
          </a:prstGeom>
          <a:solidFill>
            <a:srgbClr val="568D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1" y="-20538"/>
            <a:ext cx="1704311" cy="720080"/>
          </a:xfrm>
          <a:prstGeom prst="rect">
            <a:avLst/>
          </a:prstGeom>
        </p:spPr>
      </p:pic>
      <p:sp>
        <p:nvSpPr>
          <p:cNvPr id="9" name="矩形 8"/>
          <p:cNvSpPr/>
          <p:nvPr userDrawn="1"/>
        </p:nvSpPr>
        <p:spPr>
          <a:xfrm>
            <a:off x="6477501" y="175741"/>
            <a:ext cx="902811" cy="307777"/>
          </a:xfrm>
          <a:prstGeom prst="rect">
            <a:avLst/>
          </a:prstGeom>
        </p:spPr>
        <p:txBody>
          <a:bodyPr wrap="none">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课题综述</a:t>
            </a:r>
          </a:p>
        </p:txBody>
      </p:sp>
      <p:sp>
        <p:nvSpPr>
          <p:cNvPr id="10" name="矩形 9"/>
          <p:cNvSpPr/>
          <p:nvPr userDrawn="1"/>
        </p:nvSpPr>
        <p:spPr>
          <a:xfrm>
            <a:off x="8564755" y="258402"/>
            <a:ext cx="183709" cy="137782"/>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11" name="矩形 10"/>
          <p:cNvSpPr/>
          <p:nvPr userDrawn="1"/>
        </p:nvSpPr>
        <p:spPr>
          <a:xfrm>
            <a:off x="8329001" y="258402"/>
            <a:ext cx="183709" cy="137782"/>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12" name="矩形 11"/>
          <p:cNvSpPr/>
          <p:nvPr userDrawn="1"/>
        </p:nvSpPr>
        <p:spPr>
          <a:xfrm>
            <a:off x="8097731" y="258402"/>
            <a:ext cx="183709" cy="137782"/>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13" name="矩形 12"/>
          <p:cNvSpPr/>
          <p:nvPr userDrawn="1"/>
        </p:nvSpPr>
        <p:spPr>
          <a:xfrm>
            <a:off x="7861977" y="258402"/>
            <a:ext cx="183709" cy="137782"/>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14" name="矩形 13"/>
          <p:cNvSpPr/>
          <p:nvPr userDrawn="1"/>
        </p:nvSpPr>
        <p:spPr>
          <a:xfrm>
            <a:off x="7626222" y="258402"/>
            <a:ext cx="183709" cy="137782"/>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15" name="矩形 14"/>
          <p:cNvSpPr/>
          <p:nvPr userDrawn="1"/>
        </p:nvSpPr>
        <p:spPr>
          <a:xfrm>
            <a:off x="7384121" y="258402"/>
            <a:ext cx="183709" cy="137782"/>
          </a:xfrm>
          <a:prstGeom prst="rect">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200151"/>
            <a:ext cx="8229600" cy="3394472"/>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E137E13-6931-4ECB-BB5B-849FB74182C0}" type="datetimeFigureOut">
              <a:rPr lang="zh-CN" altLang="en-US" smtClean="0"/>
              <a:t>2022/10/22</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23CBF4B4-C160-4F55-AC7D-1C8FF5BA05FA}"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E137E13-6931-4ECB-BB5B-849FB74182C0}" type="datetimeFigureOut">
              <a:rPr lang="zh-CN" altLang="en-US" smtClean="0"/>
              <a:t>2022/10/22</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23CBF4B4-C160-4F55-AC7D-1C8FF5BA05FA}"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457200" y="4767263"/>
            <a:ext cx="2133600" cy="273844"/>
          </a:xfrm>
          <a:prstGeom prst="rect">
            <a:avLst/>
          </a:prstGeom>
        </p:spPr>
        <p:txBody>
          <a:bodyPr/>
          <a:lstStyle/>
          <a:p>
            <a:fld id="{5E137E13-6931-4ECB-BB5B-849FB74182C0}" type="datetimeFigureOut">
              <a:rPr lang="zh-CN" altLang="en-US" smtClean="0"/>
              <a:t>2022/10/22</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fld id="{23CBF4B4-C160-4F55-AC7D-1C8FF5BA05FA}"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457200" y="4767263"/>
            <a:ext cx="2133600" cy="273844"/>
          </a:xfrm>
          <a:prstGeom prst="rect">
            <a:avLst/>
          </a:prstGeom>
        </p:spPr>
        <p:txBody>
          <a:bodyPr/>
          <a:lstStyle/>
          <a:p>
            <a:fld id="{5E137E13-6931-4ECB-BB5B-849FB74182C0}" type="datetimeFigureOut">
              <a:rPr lang="zh-CN" altLang="en-US" smtClean="0"/>
              <a:t>2022/10/22</a:t>
            </a:fld>
            <a:endParaRPr lang="zh-CN" altLang="en-US"/>
          </a:p>
        </p:txBody>
      </p:sp>
      <p:sp>
        <p:nvSpPr>
          <p:cNvPr id="8" name="页脚占位符 7"/>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6553200" y="4767263"/>
            <a:ext cx="2133600" cy="273844"/>
          </a:xfrm>
          <a:prstGeom prst="rect">
            <a:avLst/>
          </a:prstGeom>
        </p:spPr>
        <p:txBody>
          <a:bodyPr/>
          <a:lstStyle/>
          <a:p>
            <a:fld id="{23CBF4B4-C160-4F55-AC7D-1C8FF5BA05FA}"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457200" y="4767263"/>
            <a:ext cx="2133600" cy="273844"/>
          </a:xfrm>
          <a:prstGeom prst="rect">
            <a:avLst/>
          </a:prstGeom>
        </p:spPr>
        <p:txBody>
          <a:bodyPr/>
          <a:lstStyle/>
          <a:p>
            <a:fld id="{5E137E13-6931-4ECB-BB5B-849FB74182C0}" type="datetimeFigureOut">
              <a:rPr lang="zh-CN" altLang="en-US" smtClean="0"/>
              <a:t>2022/10/22</a:t>
            </a:fld>
            <a:endParaRPr lang="zh-CN" altLang="en-US"/>
          </a:p>
        </p:txBody>
      </p:sp>
      <p:sp>
        <p:nvSpPr>
          <p:cNvPr id="4" name="页脚占位符 3"/>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6553200" y="4767263"/>
            <a:ext cx="2133600" cy="273844"/>
          </a:xfrm>
          <a:prstGeom prst="rect">
            <a:avLst/>
          </a:prstGeom>
        </p:spPr>
        <p:txBody>
          <a:bodyPr/>
          <a:lstStyle/>
          <a:p>
            <a:fld id="{23CBF4B4-C160-4F55-AC7D-1C8FF5BA05FA}"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57200" y="4767263"/>
            <a:ext cx="2133600" cy="273844"/>
          </a:xfrm>
          <a:prstGeom prst="rect">
            <a:avLst/>
          </a:prstGeom>
        </p:spPr>
        <p:txBody>
          <a:bodyPr/>
          <a:lstStyle/>
          <a:p>
            <a:fld id="{5E137E13-6931-4ECB-BB5B-849FB74182C0}" type="datetimeFigureOut">
              <a:rPr lang="zh-CN" altLang="en-US" smtClean="0"/>
              <a:t>2022/10/22</a:t>
            </a:fld>
            <a:endParaRPr lang="zh-CN" altLang="en-US"/>
          </a:p>
        </p:txBody>
      </p:sp>
      <p:sp>
        <p:nvSpPr>
          <p:cNvPr id="3" name="页脚占位符 2"/>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6553200" y="4767263"/>
            <a:ext cx="2133600" cy="273844"/>
          </a:xfrm>
          <a:prstGeom prst="rect">
            <a:avLst/>
          </a:prstGeom>
        </p:spPr>
        <p:txBody>
          <a:bodyPr/>
          <a:lstStyle/>
          <a:p>
            <a:fld id="{23CBF4B4-C160-4F55-AC7D-1C8FF5BA05FA}"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a:xfrm>
            <a:off x="457200" y="4767263"/>
            <a:ext cx="2133600" cy="273844"/>
          </a:xfrm>
          <a:prstGeom prst="rect">
            <a:avLst/>
          </a:prstGeom>
        </p:spPr>
        <p:txBody>
          <a:bodyPr/>
          <a:lstStyle/>
          <a:p>
            <a:fld id="{5E137E13-6931-4ECB-BB5B-849FB74182C0}" type="datetimeFigureOut">
              <a:rPr lang="zh-CN" altLang="en-US" smtClean="0"/>
              <a:t>2022/10/22</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fld id="{23CBF4B4-C160-4F55-AC7D-1C8FF5BA05FA}"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a:xfrm>
            <a:off x="457200" y="4767263"/>
            <a:ext cx="2133600" cy="273844"/>
          </a:xfrm>
          <a:prstGeom prst="rect">
            <a:avLst/>
          </a:prstGeom>
        </p:spPr>
        <p:txBody>
          <a:bodyPr/>
          <a:lstStyle/>
          <a:p>
            <a:fld id="{5E137E13-6931-4ECB-BB5B-849FB74182C0}" type="datetimeFigureOut">
              <a:rPr lang="zh-CN" altLang="en-US" smtClean="0"/>
              <a:t>2022/10/22</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fld id="{23CBF4B4-C160-4F55-AC7D-1C8FF5BA05FA}"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UpDiag">
          <a:fgClr>
            <a:schemeClr val="bg1">
              <a:lumMod val="95000"/>
            </a:schemeClr>
          </a:fgClr>
          <a:bgClr>
            <a:schemeClr val="bg1"/>
          </a:bgClr>
        </a:patt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mc:AlternateContent xmlns:mc="http://schemas.openxmlformats.org/markup-compatibility/2006" xmlns:p14="http://schemas.microsoft.com/office/powerpoint/2010/main">
    <mc:Choice Requires="p14">
      <p:transition spd="slow" p14:dur="2000" advTm="0"/>
    </mc:Choice>
    <mc:Fallback xmlns="">
      <p:transition spd="slow" advTm="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6.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9" name="文本框 28"/>
          <p:cNvSpPr txBox="1"/>
          <p:nvPr/>
        </p:nvSpPr>
        <p:spPr>
          <a:xfrm>
            <a:off x="1442775" y="1995686"/>
            <a:ext cx="6258450" cy="1238801"/>
          </a:xfrm>
          <a:prstGeom prst="rect">
            <a:avLst/>
          </a:prstGeom>
          <a:noFill/>
        </p:spPr>
        <p:txBody>
          <a:bodyPr wrap="square" lIns="68580" tIns="34290" rIns="68580" bIns="34290" rtlCol="0">
            <a:spAutoFit/>
          </a:bodyPr>
          <a:lstStyle/>
          <a:p>
            <a:pPr algn="ctr"/>
            <a:r>
              <a:rPr lang="zh-CN" altLang="en-US" sz="3800" b="1" dirty="0">
                <a:solidFill>
                  <a:schemeClr val="bg1"/>
                </a:solidFill>
                <a:latin typeface="微软雅黑" panose="020B0503020204020204" pitchFamily="34" charset="-122"/>
                <a:ea typeface="微软雅黑" panose="020B0503020204020204" pitchFamily="34" charset="-122"/>
              </a:rPr>
              <a:t>北京交通大学经济管理学院本科生奖励评选实施细则</a:t>
            </a:r>
          </a:p>
        </p:txBody>
      </p:sp>
      <p:sp>
        <p:nvSpPr>
          <p:cNvPr id="31" name="等腰三角形 26"/>
          <p:cNvSpPr/>
          <p:nvPr/>
        </p:nvSpPr>
        <p:spPr>
          <a:xfrm>
            <a:off x="1115616" y="4011910"/>
            <a:ext cx="851351" cy="506643"/>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369815 w 1135134"/>
              <a:gd name="connsiteY0-10" fmla="*/ 675524 h 675524"/>
              <a:gd name="connsiteX1-11" fmla="*/ 0 w 1135134"/>
              <a:gd name="connsiteY1-12" fmla="*/ 0 h 675524"/>
              <a:gd name="connsiteX2-13" fmla="*/ 1135134 w 1135134"/>
              <a:gd name="connsiteY2-14" fmla="*/ 294524 h 675524"/>
              <a:gd name="connsiteX3-15" fmla="*/ 369815 w 1135134"/>
              <a:gd name="connsiteY3-16" fmla="*/ 675524 h 675524"/>
            </a:gdLst>
            <a:ahLst/>
            <a:cxnLst>
              <a:cxn ang="0">
                <a:pos x="connsiteX0-1" y="connsiteY0-2"/>
              </a:cxn>
              <a:cxn ang="0">
                <a:pos x="connsiteX1-3" y="connsiteY1-4"/>
              </a:cxn>
              <a:cxn ang="0">
                <a:pos x="connsiteX2-5" y="connsiteY2-6"/>
              </a:cxn>
              <a:cxn ang="0">
                <a:pos x="connsiteX3-7" y="connsiteY3-8"/>
              </a:cxn>
            </a:cxnLst>
            <a:rect l="l" t="t" r="r" b="b"/>
            <a:pathLst>
              <a:path w="1135134" h="675524">
                <a:moveTo>
                  <a:pt x="369815" y="675524"/>
                </a:moveTo>
                <a:lnTo>
                  <a:pt x="0" y="0"/>
                </a:lnTo>
                <a:lnTo>
                  <a:pt x="1135134" y="294524"/>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35" name="等腰三角形 26"/>
          <p:cNvSpPr/>
          <p:nvPr/>
        </p:nvSpPr>
        <p:spPr>
          <a:xfrm rot="5400000">
            <a:off x="265949" y="3103290"/>
            <a:ext cx="531270" cy="601918"/>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369815 w 1135134"/>
              <a:gd name="connsiteY0-10" fmla="*/ 675524 h 675524"/>
              <a:gd name="connsiteX1-11" fmla="*/ 0 w 1135134"/>
              <a:gd name="connsiteY1-12" fmla="*/ 0 h 675524"/>
              <a:gd name="connsiteX2-13" fmla="*/ 1135134 w 1135134"/>
              <a:gd name="connsiteY2-14" fmla="*/ 294524 h 675524"/>
              <a:gd name="connsiteX3-15" fmla="*/ 369815 w 1135134"/>
              <a:gd name="connsiteY3-16" fmla="*/ 675524 h 675524"/>
              <a:gd name="connsiteX0-17" fmla="*/ 369815 w 1135134"/>
              <a:gd name="connsiteY0-18" fmla="*/ 675524 h 675524"/>
              <a:gd name="connsiteX1-19" fmla="*/ 0 w 1135134"/>
              <a:gd name="connsiteY1-20" fmla="*/ 0 h 675524"/>
              <a:gd name="connsiteX2-21" fmla="*/ 1135134 w 1135134"/>
              <a:gd name="connsiteY2-22" fmla="*/ 391312 h 675524"/>
              <a:gd name="connsiteX3-23" fmla="*/ 369815 w 1135134"/>
              <a:gd name="connsiteY3-24" fmla="*/ 675524 h 675524"/>
              <a:gd name="connsiteX0-25" fmla="*/ 369815 w 1199659"/>
              <a:gd name="connsiteY0-26" fmla="*/ 675524 h 1359189"/>
              <a:gd name="connsiteX1-27" fmla="*/ 0 w 1199659"/>
              <a:gd name="connsiteY1-28" fmla="*/ 0 h 1359189"/>
              <a:gd name="connsiteX2-29" fmla="*/ 1199659 w 1199659"/>
              <a:gd name="connsiteY2-30" fmla="*/ 1359189 h 1359189"/>
              <a:gd name="connsiteX3-31" fmla="*/ 369815 w 1199659"/>
              <a:gd name="connsiteY3-32" fmla="*/ 675524 h 1359189"/>
            </a:gdLst>
            <a:ahLst/>
            <a:cxnLst>
              <a:cxn ang="0">
                <a:pos x="connsiteX0-1" y="connsiteY0-2"/>
              </a:cxn>
              <a:cxn ang="0">
                <a:pos x="connsiteX1-3" y="connsiteY1-4"/>
              </a:cxn>
              <a:cxn ang="0">
                <a:pos x="connsiteX2-5" y="connsiteY2-6"/>
              </a:cxn>
              <a:cxn ang="0">
                <a:pos x="connsiteX3-7" y="connsiteY3-8"/>
              </a:cxn>
            </a:cxnLst>
            <a:rect l="l" t="t" r="r" b="b"/>
            <a:pathLst>
              <a:path w="1199659" h="1359189">
                <a:moveTo>
                  <a:pt x="369815" y="675524"/>
                </a:moveTo>
                <a:lnTo>
                  <a:pt x="0" y="0"/>
                </a:lnTo>
                <a:lnTo>
                  <a:pt x="1199659" y="1359189"/>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36" name="等腰三角形 26"/>
          <p:cNvSpPr/>
          <p:nvPr/>
        </p:nvSpPr>
        <p:spPr>
          <a:xfrm rot="8958318">
            <a:off x="1313552" y="3687514"/>
            <a:ext cx="207867" cy="123703"/>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369815 w 1135134"/>
              <a:gd name="connsiteY0-10" fmla="*/ 675524 h 675524"/>
              <a:gd name="connsiteX1-11" fmla="*/ 0 w 1135134"/>
              <a:gd name="connsiteY1-12" fmla="*/ 0 h 675524"/>
              <a:gd name="connsiteX2-13" fmla="*/ 1135134 w 1135134"/>
              <a:gd name="connsiteY2-14" fmla="*/ 294524 h 675524"/>
              <a:gd name="connsiteX3-15" fmla="*/ 369815 w 1135134"/>
              <a:gd name="connsiteY3-16" fmla="*/ 675524 h 675524"/>
            </a:gdLst>
            <a:ahLst/>
            <a:cxnLst>
              <a:cxn ang="0">
                <a:pos x="connsiteX0-1" y="connsiteY0-2"/>
              </a:cxn>
              <a:cxn ang="0">
                <a:pos x="connsiteX1-3" y="connsiteY1-4"/>
              </a:cxn>
              <a:cxn ang="0">
                <a:pos x="connsiteX2-5" y="connsiteY2-6"/>
              </a:cxn>
              <a:cxn ang="0">
                <a:pos x="connsiteX3-7" y="connsiteY3-8"/>
              </a:cxn>
            </a:cxnLst>
            <a:rect l="l" t="t" r="r" b="b"/>
            <a:pathLst>
              <a:path w="1135134" h="675524">
                <a:moveTo>
                  <a:pt x="369815" y="675524"/>
                </a:moveTo>
                <a:lnTo>
                  <a:pt x="0" y="0"/>
                </a:lnTo>
                <a:lnTo>
                  <a:pt x="1135134" y="294524"/>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39" name="TextBox 25"/>
          <p:cNvSpPr>
            <a:spLocks noChangeArrowheads="1"/>
          </p:cNvSpPr>
          <p:nvPr/>
        </p:nvSpPr>
        <p:spPr bwMode="auto">
          <a:xfrm>
            <a:off x="2339751" y="3873410"/>
            <a:ext cx="53614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zh-CN" altLang="en-US" b="1" dirty="0">
                <a:solidFill>
                  <a:srgbClr val="112F70"/>
                </a:solidFill>
                <a:latin typeface="微软雅黑" panose="020B0503020204020204" pitchFamily="34" charset="-122"/>
                <a:ea typeface="微软雅黑" panose="020B0503020204020204" pitchFamily="34" charset="-122"/>
              </a:rPr>
              <a:t>讲解人</a:t>
            </a:r>
            <a:r>
              <a:rPr lang="zh-CN" altLang="en-US" b="1" dirty="0" smtClean="0">
                <a:solidFill>
                  <a:srgbClr val="112F70"/>
                </a:solidFill>
                <a:latin typeface="微软雅黑" panose="020B0503020204020204" pitchFamily="34" charset="-122"/>
                <a:ea typeface="微软雅黑" panose="020B0503020204020204" pitchFamily="34" charset="-122"/>
              </a:rPr>
              <a:t>：</a:t>
            </a:r>
            <a:r>
              <a:rPr lang="zh-CN" altLang="en-US" dirty="0">
                <a:solidFill>
                  <a:srgbClr val="112F70"/>
                </a:solidFill>
                <a:latin typeface="微软雅黑" panose="020B0503020204020204" pitchFamily="34" charset="-122"/>
                <a:ea typeface="微软雅黑" panose="020B0503020204020204" pitchFamily="34" charset="-122"/>
              </a:rPr>
              <a:t>张云鹏</a:t>
            </a:r>
            <a:r>
              <a:rPr lang="zh-CN" altLang="en-US" dirty="0" smtClean="0">
                <a:solidFill>
                  <a:srgbClr val="112F70"/>
                </a:solidFill>
                <a:latin typeface="微软雅黑" panose="020B0503020204020204" pitchFamily="34" charset="-122"/>
                <a:ea typeface="微软雅黑" panose="020B0503020204020204" pitchFamily="34" charset="-122"/>
              </a:rPr>
              <a:t>       </a:t>
            </a:r>
            <a:r>
              <a:rPr lang="zh-CN" altLang="en-US" b="1" dirty="0">
                <a:solidFill>
                  <a:srgbClr val="112F70"/>
                </a:solidFill>
                <a:latin typeface="微软雅黑" panose="020B0503020204020204" pitchFamily="34" charset="-122"/>
                <a:ea typeface="微软雅黑" panose="020B0503020204020204" pitchFamily="34" charset="-122"/>
              </a:rPr>
              <a:t>时间：</a:t>
            </a:r>
            <a:r>
              <a:rPr lang="en-US" altLang="zh-CN" dirty="0">
                <a:solidFill>
                  <a:srgbClr val="112F70"/>
                </a:solidFill>
                <a:latin typeface="微软雅黑" panose="020B0503020204020204" pitchFamily="34" charset="-122"/>
                <a:ea typeface="微软雅黑" panose="020B0503020204020204" pitchFamily="34" charset="-122"/>
              </a:rPr>
              <a:t>2022</a:t>
            </a:r>
            <a:r>
              <a:rPr lang="zh-CN" altLang="en-US" dirty="0">
                <a:solidFill>
                  <a:srgbClr val="112F70"/>
                </a:solidFill>
                <a:latin typeface="微软雅黑" panose="020B0503020204020204" pitchFamily="34" charset="-122"/>
                <a:ea typeface="微软雅黑" panose="020B0503020204020204" pitchFamily="34" charset="-122"/>
              </a:rPr>
              <a:t>年</a:t>
            </a:r>
            <a:r>
              <a:rPr lang="en-US" altLang="zh-CN" dirty="0">
                <a:solidFill>
                  <a:srgbClr val="112F70"/>
                </a:solidFill>
                <a:latin typeface="微软雅黑" panose="020B0503020204020204" pitchFamily="34" charset="-122"/>
                <a:ea typeface="微软雅黑" panose="020B0503020204020204" pitchFamily="34" charset="-122"/>
              </a:rPr>
              <a:t>10</a:t>
            </a:r>
            <a:r>
              <a:rPr lang="zh-CN" altLang="en-US" dirty="0" smtClean="0">
                <a:solidFill>
                  <a:srgbClr val="112F70"/>
                </a:solidFill>
                <a:latin typeface="微软雅黑" panose="020B0503020204020204" pitchFamily="34" charset="-122"/>
                <a:ea typeface="微软雅黑" panose="020B0503020204020204" pitchFamily="34" charset="-122"/>
              </a:rPr>
              <a:t>月</a:t>
            </a:r>
            <a:r>
              <a:rPr lang="en-US" altLang="zh-CN" smtClean="0">
                <a:solidFill>
                  <a:srgbClr val="112F70"/>
                </a:solidFill>
                <a:latin typeface="微软雅黑" panose="020B0503020204020204" pitchFamily="34" charset="-122"/>
                <a:ea typeface="微软雅黑" panose="020B0503020204020204" pitchFamily="34" charset="-122"/>
              </a:rPr>
              <a:t>21</a:t>
            </a:r>
            <a:r>
              <a:rPr lang="zh-CN" altLang="en-US" smtClean="0">
                <a:solidFill>
                  <a:srgbClr val="112F70"/>
                </a:solidFill>
                <a:latin typeface="微软雅黑" panose="020B0503020204020204" pitchFamily="34" charset="-122"/>
                <a:ea typeface="微软雅黑" panose="020B0503020204020204" pitchFamily="34" charset="-122"/>
              </a:rPr>
              <a:t>日</a:t>
            </a:r>
            <a:endParaRPr lang="zh-CN" altLang="en-US" sz="4000" dirty="0">
              <a:solidFill>
                <a:srgbClr val="112F70"/>
              </a:solidFill>
            </a:endParaRPr>
          </a:p>
        </p:txBody>
      </p:sp>
      <p:grpSp>
        <p:nvGrpSpPr>
          <p:cNvPr id="41" name="组合 40"/>
          <p:cNvGrpSpPr/>
          <p:nvPr/>
        </p:nvGrpSpPr>
        <p:grpSpPr>
          <a:xfrm>
            <a:off x="190711" y="123478"/>
            <a:ext cx="2653023" cy="864072"/>
            <a:chOff x="118827" y="36471"/>
            <a:chExt cx="2653023" cy="864072"/>
          </a:xfrm>
        </p:grpSpPr>
        <p:sp>
          <p:nvSpPr>
            <p:cNvPr id="42" name="椭圆 41"/>
            <p:cNvSpPr/>
            <p:nvPr/>
          </p:nvSpPr>
          <p:spPr bwMode="auto">
            <a:xfrm>
              <a:off x="118827" y="36471"/>
              <a:ext cx="864072" cy="864072"/>
            </a:xfrm>
            <a:prstGeom prst="ellipse">
              <a:avLst/>
            </a:prstGeom>
            <a:solidFill>
              <a:srgbClr val="112F7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84963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7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44" name="TextBox 43"/>
            <p:cNvSpPr txBox="1"/>
            <p:nvPr/>
          </p:nvSpPr>
          <p:spPr>
            <a:xfrm>
              <a:off x="982899" y="304800"/>
              <a:ext cx="1788951" cy="400110"/>
            </a:xfrm>
            <a:prstGeom prst="rect">
              <a:avLst/>
            </a:prstGeom>
            <a:noFill/>
          </p:spPr>
          <p:txBody>
            <a:bodyPr wrap="square" rtlCol="0">
              <a:spAutoFit/>
            </a:bodyPr>
            <a:lstStyle/>
            <a:p>
              <a:r>
                <a:rPr lang="zh-CN" altLang="en-US" sz="2000" b="1" dirty="0">
                  <a:solidFill>
                    <a:srgbClr val="112F70"/>
                  </a:solidFill>
                  <a:latin typeface="微软雅黑" panose="020B0503020204020204" pitchFamily="34" charset="-122"/>
                  <a:ea typeface="微软雅黑" panose="020B0503020204020204" pitchFamily="34" charset="-122"/>
                </a:rPr>
                <a:t>北京交通大学</a:t>
              </a:r>
            </a:p>
          </p:txBody>
        </p:sp>
      </p:grpSp>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893" y="156096"/>
            <a:ext cx="1002723" cy="79883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1000"/>
                                        <p:tgtEl>
                                          <p:spTgt spid="41"/>
                                        </p:tgtEl>
                                      </p:cBhvr>
                                    </p:animEffect>
                                    <p:anim calcmode="lin" valueType="num">
                                      <p:cBhvr>
                                        <p:cTn id="8" dur="1000" fill="hold"/>
                                        <p:tgtEl>
                                          <p:spTgt spid="41"/>
                                        </p:tgtEl>
                                        <p:attrNameLst>
                                          <p:attrName>ppt_x</p:attrName>
                                        </p:attrNameLst>
                                      </p:cBhvr>
                                      <p:tavLst>
                                        <p:tav tm="0">
                                          <p:val>
                                            <p:strVal val="#ppt_x"/>
                                          </p:val>
                                        </p:tav>
                                        <p:tav tm="100000">
                                          <p:val>
                                            <p:strVal val="#ppt_x"/>
                                          </p:val>
                                        </p:tav>
                                      </p:tavLst>
                                    </p:anim>
                                    <p:anim calcmode="lin" valueType="num">
                                      <p:cBhvr>
                                        <p:cTn id="9" dur="1000" fill="hold"/>
                                        <p:tgtEl>
                                          <p:spTgt spid="4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1" presetClass="entr" presetSubtype="0" fill="hold" grpId="0" nodeType="afterEffect">
                                  <p:stCondLst>
                                    <p:cond delay="0"/>
                                  </p:stCondLst>
                                  <p:iterate type="lt">
                                    <p:tmPct val="10000"/>
                                  </p:iterate>
                                  <p:childTnLst>
                                    <p:set>
                                      <p:cBhvr>
                                        <p:cTn id="12" dur="1" fill="hold">
                                          <p:stCondLst>
                                            <p:cond delay="0"/>
                                          </p:stCondLst>
                                        </p:cTn>
                                        <p:tgtEl>
                                          <p:spTgt spid="29"/>
                                        </p:tgtEl>
                                        <p:attrNameLst>
                                          <p:attrName>style.visibility</p:attrName>
                                        </p:attrNameLst>
                                      </p:cBhvr>
                                      <p:to>
                                        <p:strVal val="visible"/>
                                      </p:to>
                                    </p:set>
                                    <p:anim calcmode="lin" valueType="num">
                                      <p:cBhvr>
                                        <p:cTn id="13" dur="500" fill="hold"/>
                                        <p:tgtEl>
                                          <p:spTgt spid="29"/>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29"/>
                                        </p:tgtEl>
                                        <p:attrNameLst>
                                          <p:attrName>ppt_y</p:attrName>
                                        </p:attrNameLst>
                                      </p:cBhvr>
                                      <p:tavLst>
                                        <p:tav tm="0">
                                          <p:val>
                                            <p:strVal val="#ppt_y"/>
                                          </p:val>
                                        </p:tav>
                                        <p:tav tm="100000">
                                          <p:val>
                                            <p:strVal val="#ppt_y"/>
                                          </p:val>
                                        </p:tav>
                                      </p:tavLst>
                                    </p:anim>
                                    <p:anim calcmode="lin" valueType="num">
                                      <p:cBhvr>
                                        <p:cTn id="15" dur="500" fill="hold"/>
                                        <p:tgtEl>
                                          <p:spTgt spid="29"/>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29"/>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29"/>
                                        </p:tgtEl>
                                      </p:cBhvr>
                                    </p:animEffect>
                                  </p:childTnLst>
                                </p:cTn>
                              </p:par>
                            </p:childTnLst>
                          </p:cTn>
                        </p:par>
                        <p:par>
                          <p:cTn id="18" fill="hold">
                            <p:stCondLst>
                              <p:cond delay="2599"/>
                            </p:stCondLst>
                            <p:childTnLst>
                              <p:par>
                                <p:cTn id="19" presetID="10" presetClass="entr" presetSubtype="0"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p:cBhvr>
                                        <p:cTn id="2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9" grpId="0" bldLvl="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28415" y="771550"/>
            <a:ext cx="8021411" cy="3782895"/>
          </a:xfrm>
          <a:prstGeom prst="rect">
            <a:avLst/>
          </a:prstGeom>
          <a:noFill/>
        </p:spPr>
        <p:txBody>
          <a:bodyPr wrap="square" rtlCol="0">
            <a:spAutoFit/>
          </a:bodyPr>
          <a:lstStyle/>
          <a:p>
            <a:pPr marL="342900" indent="-342900" fontAlgn="auto">
              <a:lnSpc>
                <a:spcPct val="150000"/>
              </a:lnSpc>
              <a:buFont typeface="+mj-lt"/>
              <a:buAutoNum type="arabicPeriod"/>
            </a:pPr>
            <a:r>
              <a:rPr lang="zh-CN" altLang="en-US" b="1" dirty="0">
                <a:solidFill>
                  <a:srgbClr val="112F70"/>
                </a:solidFill>
                <a:latin typeface="微软雅黑" panose="020B0503020204020204" pitchFamily="34" charset="-122"/>
                <a:ea typeface="微软雅黑" panose="020B0503020204020204" pitchFamily="34" charset="-122"/>
              </a:rPr>
              <a:t>热爱祖国，拥护中国共产党的领导，愿意为社会主义现代化建设服务；</a:t>
            </a:r>
          </a:p>
          <a:p>
            <a:pPr marL="342900" indent="-342900" fontAlgn="auto">
              <a:lnSpc>
                <a:spcPct val="150000"/>
              </a:lnSpc>
              <a:buFont typeface="+mj-lt"/>
              <a:buAutoNum type="arabicPeriod"/>
            </a:pPr>
            <a:r>
              <a:rPr lang="zh-CN" altLang="en-US" b="1" dirty="0">
                <a:solidFill>
                  <a:srgbClr val="112F70"/>
                </a:solidFill>
                <a:latin typeface="微软雅黑" panose="020B0503020204020204" pitchFamily="34" charset="-122"/>
                <a:ea typeface="微软雅黑" panose="020B0503020204020204" pitchFamily="34" charset="-122"/>
              </a:rPr>
              <a:t>遵守国家法律法规和校规校纪，品行端正，评选当年</a:t>
            </a:r>
            <a:r>
              <a:rPr lang="en-US" altLang="zh-CN" b="1" dirty="0">
                <a:solidFill>
                  <a:srgbClr val="112F70"/>
                </a:solidFill>
                <a:latin typeface="微软雅黑" panose="020B0503020204020204" pitchFamily="34" charset="-122"/>
                <a:ea typeface="微软雅黑" panose="020B0503020204020204" pitchFamily="34" charset="-122"/>
              </a:rPr>
              <a:t>8</a:t>
            </a:r>
            <a:r>
              <a:rPr lang="zh-CN" altLang="en-US" b="1" dirty="0">
                <a:solidFill>
                  <a:srgbClr val="112F70"/>
                </a:solidFill>
                <a:latin typeface="微软雅黑" panose="020B0503020204020204" pitchFamily="34" charset="-122"/>
                <a:ea typeface="微软雅黑" panose="020B0503020204020204" pitchFamily="34" charset="-122"/>
              </a:rPr>
              <a:t>月</a:t>
            </a:r>
            <a:r>
              <a:rPr lang="en-US" altLang="zh-CN" b="1" dirty="0">
                <a:solidFill>
                  <a:srgbClr val="112F70"/>
                </a:solidFill>
                <a:latin typeface="微软雅黑" panose="020B0503020204020204" pitchFamily="34" charset="-122"/>
                <a:ea typeface="微软雅黑" panose="020B0503020204020204" pitchFamily="34" charset="-122"/>
              </a:rPr>
              <a:t>31</a:t>
            </a:r>
            <a:r>
              <a:rPr lang="zh-CN" altLang="en-US" b="1" dirty="0">
                <a:solidFill>
                  <a:srgbClr val="112F70"/>
                </a:solidFill>
                <a:latin typeface="微软雅黑" panose="020B0503020204020204" pitchFamily="34" charset="-122"/>
                <a:ea typeface="微软雅黑" panose="020B0503020204020204" pitchFamily="34" charset="-122"/>
              </a:rPr>
              <a:t>日前无违法违纪行为或处分已解除；</a:t>
            </a:r>
          </a:p>
          <a:p>
            <a:pPr marL="342900" indent="-342900" fontAlgn="auto">
              <a:lnSpc>
                <a:spcPct val="150000"/>
              </a:lnSpc>
              <a:buFont typeface="+mj-lt"/>
              <a:buAutoNum type="arabicPeriod"/>
            </a:pPr>
            <a:r>
              <a:rPr lang="zh-CN" altLang="en-US" b="1" dirty="0">
                <a:solidFill>
                  <a:srgbClr val="112F70"/>
                </a:solidFill>
                <a:latin typeface="微软雅黑" panose="020B0503020204020204" pitchFamily="34" charset="-122"/>
                <a:ea typeface="微软雅黑" panose="020B0503020204020204" pitchFamily="34" charset="-122"/>
              </a:rPr>
              <a:t>学习勤奋刻苦，学习成绩优良（要求加权平均成绩</a:t>
            </a:r>
            <a:r>
              <a:rPr lang="en-US" altLang="zh-CN" b="1" dirty="0">
                <a:solidFill>
                  <a:srgbClr val="112F70"/>
                </a:solidFill>
                <a:latin typeface="微软雅黑" panose="020B0503020204020204" pitchFamily="34" charset="-122"/>
                <a:ea typeface="微软雅黑" panose="020B0503020204020204" pitchFamily="34" charset="-122"/>
              </a:rPr>
              <a:t>60</a:t>
            </a:r>
            <a:r>
              <a:rPr lang="zh-CN" altLang="en-US" b="1" dirty="0">
                <a:solidFill>
                  <a:srgbClr val="112F70"/>
                </a:solidFill>
                <a:latin typeface="微软雅黑" panose="020B0503020204020204" pitchFamily="34" charset="-122"/>
                <a:ea typeface="微软雅黑" panose="020B0503020204020204" pitchFamily="34" charset="-122"/>
              </a:rPr>
              <a:t>分以上），评选过程采用学习加权平均成绩进行排名并按原始成绩计算；</a:t>
            </a:r>
          </a:p>
          <a:p>
            <a:pPr marL="342900" indent="-342900" fontAlgn="auto">
              <a:lnSpc>
                <a:spcPct val="150000"/>
              </a:lnSpc>
              <a:buFont typeface="+mj-lt"/>
              <a:buAutoNum type="arabicPeriod"/>
            </a:pPr>
            <a:r>
              <a:rPr lang="zh-CN" altLang="en-US" b="1" dirty="0">
                <a:solidFill>
                  <a:srgbClr val="112F70"/>
                </a:solidFill>
                <a:latin typeface="微软雅黑" panose="020B0503020204020204" pitchFamily="34" charset="-122"/>
                <a:ea typeface="微软雅黑" panose="020B0503020204020204" pitchFamily="34" charset="-122"/>
              </a:rPr>
              <a:t>诚实守信，团结友爱，道德品质优良，积极参加集体活动和朋辈帮扶；</a:t>
            </a:r>
          </a:p>
          <a:p>
            <a:pPr marL="342900" indent="-342900" fontAlgn="auto">
              <a:lnSpc>
                <a:spcPct val="150000"/>
              </a:lnSpc>
              <a:buFont typeface="+mj-lt"/>
              <a:buAutoNum type="arabicPeriod"/>
            </a:pPr>
            <a:r>
              <a:rPr lang="zh-CN" altLang="en-US" b="1" dirty="0">
                <a:solidFill>
                  <a:srgbClr val="112F70"/>
                </a:solidFill>
                <a:latin typeface="微软雅黑" panose="020B0503020204020204" pitchFamily="34" charset="-122"/>
                <a:ea typeface="微软雅黑" panose="020B0503020204020204" pitchFamily="34" charset="-122"/>
              </a:rPr>
              <a:t>满足上一学年德育与全面发展积分要求；</a:t>
            </a:r>
          </a:p>
          <a:p>
            <a:pPr marL="342900" indent="-342900" fontAlgn="auto">
              <a:lnSpc>
                <a:spcPct val="150000"/>
              </a:lnSpc>
              <a:buFont typeface="+mj-lt"/>
              <a:buAutoNum type="arabicPeriod"/>
            </a:pPr>
            <a:r>
              <a:rPr lang="zh-CN" altLang="en-US" b="1" dirty="0">
                <a:solidFill>
                  <a:srgbClr val="112F70"/>
                </a:solidFill>
                <a:latin typeface="微软雅黑" panose="020B0503020204020204" pitchFamily="34" charset="-122"/>
                <a:ea typeface="微软雅黑" panose="020B0503020204020204" pitchFamily="34" charset="-122"/>
              </a:rPr>
              <a:t>上一学年宿舍个人得分平均分达到</a:t>
            </a:r>
            <a:r>
              <a:rPr lang="en-US" altLang="zh-CN" b="1" dirty="0">
                <a:solidFill>
                  <a:srgbClr val="112F70"/>
                </a:solidFill>
                <a:latin typeface="微软雅黑" panose="020B0503020204020204" pitchFamily="34" charset="-122"/>
                <a:ea typeface="微软雅黑" panose="020B0503020204020204" pitchFamily="34" charset="-122"/>
              </a:rPr>
              <a:t>60</a:t>
            </a:r>
            <a:r>
              <a:rPr lang="zh-CN" altLang="en-US" b="1" dirty="0">
                <a:solidFill>
                  <a:srgbClr val="112F70"/>
                </a:solidFill>
                <a:latin typeface="微软雅黑" panose="020B0503020204020204" pitchFamily="34" charset="-122"/>
                <a:ea typeface="微软雅黑" panose="020B0503020204020204" pitchFamily="34" charset="-122"/>
              </a:rPr>
              <a:t>分以上（含</a:t>
            </a:r>
            <a:r>
              <a:rPr lang="en-US" altLang="zh-CN" b="1" dirty="0">
                <a:solidFill>
                  <a:srgbClr val="112F70"/>
                </a:solidFill>
                <a:latin typeface="微软雅黑" panose="020B0503020204020204" pitchFamily="34" charset="-122"/>
                <a:ea typeface="微软雅黑" panose="020B0503020204020204" pitchFamily="34" charset="-122"/>
              </a:rPr>
              <a:t>60</a:t>
            </a:r>
            <a:r>
              <a:rPr lang="zh-CN" altLang="en-US" b="1" dirty="0">
                <a:solidFill>
                  <a:srgbClr val="112F70"/>
                </a:solidFill>
                <a:latin typeface="微软雅黑" panose="020B0503020204020204" pitchFamily="34" charset="-122"/>
                <a:ea typeface="微软雅黑" panose="020B0503020204020204" pitchFamily="34" charset="-122"/>
              </a:rPr>
              <a:t>分）。</a:t>
            </a:r>
          </a:p>
          <a:p>
            <a:pPr marL="342900" indent="-342900" fontAlgn="auto">
              <a:lnSpc>
                <a:spcPct val="150000"/>
              </a:lnSpc>
              <a:buFont typeface="+mj-lt"/>
              <a:buAutoNum type="arabicPeriod"/>
            </a:pPr>
            <a:r>
              <a:rPr lang="zh-CN" altLang="en-US" b="1" dirty="0">
                <a:solidFill>
                  <a:srgbClr val="112F70"/>
                </a:solidFill>
                <a:latin typeface="微软雅黑" panose="020B0503020204020204" pitchFamily="34" charset="-122"/>
                <a:ea typeface="微软雅黑" panose="020B0503020204020204" pitchFamily="34" charset="-122"/>
              </a:rPr>
              <a:t>个人奖评选条件除满足上述基本条件外，还需满足不同奖项的附加条件。</a:t>
            </a:r>
          </a:p>
        </p:txBody>
      </p:sp>
      <p:sp>
        <p:nvSpPr>
          <p:cNvPr id="3" name="文本框 2"/>
          <p:cNvSpPr txBox="1"/>
          <p:nvPr/>
        </p:nvSpPr>
        <p:spPr>
          <a:xfrm>
            <a:off x="251520" y="195486"/>
            <a:ext cx="6264696"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（一）申请个人奖励需满足以下基本条件</a:t>
            </a:r>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11560" y="771550"/>
            <a:ext cx="8137089" cy="3367397"/>
          </a:xfrm>
          <a:prstGeom prst="rect">
            <a:avLst/>
          </a:prstGeom>
          <a:noFill/>
        </p:spPr>
        <p:txBody>
          <a:bodyPr wrap="square" rtlCol="0">
            <a:spAutoFit/>
          </a:bodyPr>
          <a:lstStyle/>
          <a:p>
            <a:pPr fontAlgn="auto">
              <a:lnSpc>
                <a:spcPct val="150000"/>
              </a:lnSpc>
            </a:pPr>
            <a:r>
              <a:rPr lang="en-US" altLang="zh-CN" b="1" dirty="0">
                <a:solidFill>
                  <a:srgbClr val="112F70"/>
                </a:solidFill>
                <a:latin typeface="微软雅黑" panose="020B0503020204020204" pitchFamily="34" charset="-122"/>
                <a:ea typeface="微软雅黑" panose="020B0503020204020204" pitchFamily="34" charset="-122"/>
              </a:rPr>
              <a:t>1. </a:t>
            </a:r>
            <a:r>
              <a:rPr lang="zh-CN" altLang="en-US" b="1" dirty="0">
                <a:solidFill>
                  <a:srgbClr val="112F70"/>
                </a:solidFill>
                <a:latin typeface="微软雅黑" panose="020B0503020204020204" pitchFamily="34" charset="-122"/>
                <a:ea typeface="微软雅黑" panose="020B0503020204020204" pitchFamily="34" charset="-122"/>
              </a:rPr>
              <a:t>评选要求</a:t>
            </a:r>
            <a:endParaRPr lang="en-US" altLang="zh-CN" b="1" dirty="0">
              <a:solidFill>
                <a:srgbClr val="112F70"/>
              </a:solidFill>
              <a:latin typeface="微软雅黑" panose="020B0503020204020204" pitchFamily="34" charset="-122"/>
              <a:ea typeface="微软雅黑" panose="020B0503020204020204" pitchFamily="34" charset="-122"/>
            </a:endParaRPr>
          </a:p>
          <a:p>
            <a:pPr marL="342265" indent="-342265" fontAlgn="auto">
              <a:lnSpc>
                <a:spcPct val="150000"/>
              </a:lnSpc>
            </a:pPr>
            <a:r>
              <a:rPr dirty="0">
                <a:solidFill>
                  <a:srgbClr val="112F70"/>
                </a:solidFill>
                <a:latin typeface="微软雅黑" panose="020B0503020204020204" pitchFamily="34" charset="-122"/>
                <a:ea typeface="微软雅黑" panose="020B0503020204020204" pitchFamily="34" charset="-122"/>
              </a:rPr>
              <a:t>（1）在思想品德、专业学习、科技创新、文体活动、社会实践、志愿服务等方面表现良好；</a:t>
            </a:r>
          </a:p>
          <a:p>
            <a:pPr marL="342265" indent="-342265" fontAlgn="auto">
              <a:lnSpc>
                <a:spcPct val="150000"/>
              </a:lnSpc>
            </a:pPr>
            <a:r>
              <a:rPr dirty="0">
                <a:solidFill>
                  <a:srgbClr val="112F70"/>
                </a:solidFill>
                <a:latin typeface="微软雅黑" panose="020B0503020204020204" pitchFamily="34" charset="-122"/>
                <a:ea typeface="微软雅黑" panose="020B0503020204020204" pitchFamily="34" charset="-122"/>
              </a:rPr>
              <a:t>（2）获得二等及以上学习优秀奖学金；</a:t>
            </a:r>
          </a:p>
          <a:p>
            <a:pPr marL="342265" indent="-342265" fontAlgn="auto">
              <a:lnSpc>
                <a:spcPct val="150000"/>
              </a:lnSpc>
            </a:pPr>
            <a:r>
              <a:rPr dirty="0">
                <a:solidFill>
                  <a:srgbClr val="112F70"/>
                </a:solidFill>
                <a:latin typeface="微软雅黑" panose="020B0503020204020204" pitchFamily="34" charset="-122"/>
                <a:ea typeface="微软雅黑" panose="020B0503020204020204" pitchFamily="34" charset="-122"/>
              </a:rPr>
              <a:t>（3）上一学年《国家学生体质健康标准》测试平均成绩达到60分以上（含60分）。</a:t>
            </a:r>
          </a:p>
          <a:p>
            <a:pPr fontAlgn="auto">
              <a:lnSpc>
                <a:spcPct val="150000"/>
              </a:lnSpc>
            </a:pPr>
            <a:r>
              <a:rPr lang="en-US" altLang="zh-CN" b="1" dirty="0">
                <a:solidFill>
                  <a:srgbClr val="112F70"/>
                </a:solidFill>
                <a:latin typeface="微软雅黑" panose="020B0503020204020204" pitchFamily="34" charset="-122"/>
                <a:ea typeface="微软雅黑" panose="020B0503020204020204" pitchFamily="34" charset="-122"/>
              </a:rPr>
              <a:t>2. </a:t>
            </a:r>
            <a:r>
              <a:rPr lang="zh-CN" altLang="en-US" b="1" dirty="0">
                <a:solidFill>
                  <a:srgbClr val="112F70"/>
                </a:solidFill>
                <a:latin typeface="微软雅黑" panose="020B0503020204020204" pitchFamily="34" charset="-122"/>
                <a:ea typeface="微软雅黑" panose="020B0503020204020204" pitchFamily="34" charset="-122"/>
              </a:rPr>
              <a:t>评选方式</a:t>
            </a:r>
          </a:p>
          <a:p>
            <a:pPr marL="342265" indent="-342265" fontAlgn="auto">
              <a:lnSpc>
                <a:spcPct val="150000"/>
              </a:lnSpc>
            </a:pPr>
            <a:r>
              <a:rPr lang="zh-CN" altLang="en-US" dirty="0">
                <a:solidFill>
                  <a:srgbClr val="112F70"/>
                </a:solidFill>
                <a:latin typeface="微软雅黑" panose="020B0503020204020204" pitchFamily="34" charset="-122"/>
                <a:ea typeface="微软雅黑" panose="020B0503020204020204" pitchFamily="34" charset="-122"/>
              </a:rPr>
              <a:t>根据评选条件由学校在系统中“荣誉称号”模块直接生成评选名单。</a:t>
            </a:r>
          </a:p>
        </p:txBody>
      </p:sp>
      <p:sp>
        <p:nvSpPr>
          <p:cNvPr id="3" name="文本框 2"/>
          <p:cNvSpPr txBox="1"/>
          <p:nvPr/>
        </p:nvSpPr>
        <p:spPr>
          <a:xfrm>
            <a:off x="251520" y="195486"/>
            <a:ext cx="6264696"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（二）三好学生</a:t>
            </a:r>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83568" y="843558"/>
            <a:ext cx="7848872" cy="3367397"/>
          </a:xfrm>
          <a:prstGeom prst="rect">
            <a:avLst/>
          </a:prstGeom>
          <a:noFill/>
        </p:spPr>
        <p:txBody>
          <a:bodyPr wrap="square" rtlCol="0">
            <a:spAutoFit/>
          </a:bodyPr>
          <a:lstStyle/>
          <a:p>
            <a:pPr fontAlgn="auto">
              <a:lnSpc>
                <a:spcPct val="150000"/>
              </a:lnSpc>
            </a:pPr>
            <a:r>
              <a:rPr lang="en-US" altLang="zh-CN" b="1" dirty="0">
                <a:solidFill>
                  <a:srgbClr val="112F70"/>
                </a:solidFill>
                <a:latin typeface="微软雅黑" panose="020B0503020204020204" pitchFamily="34" charset="-122"/>
                <a:ea typeface="微软雅黑" panose="020B0503020204020204" pitchFamily="34" charset="-122"/>
              </a:rPr>
              <a:t>1. </a:t>
            </a:r>
            <a:r>
              <a:rPr lang="zh-CN" altLang="en-US" b="1" dirty="0">
                <a:solidFill>
                  <a:srgbClr val="112F70"/>
                </a:solidFill>
                <a:latin typeface="微软雅黑" panose="020B0503020204020204" pitchFamily="34" charset="-122"/>
                <a:ea typeface="微软雅黑" panose="020B0503020204020204" pitchFamily="34" charset="-122"/>
              </a:rPr>
              <a:t>评选要求</a:t>
            </a:r>
            <a:endParaRPr lang="en-US" altLang="zh-CN" b="1" dirty="0">
              <a:solidFill>
                <a:srgbClr val="112F70"/>
              </a:solidFill>
              <a:latin typeface="微软雅黑" panose="020B0503020204020204" pitchFamily="34" charset="-122"/>
              <a:ea typeface="微软雅黑" panose="020B0503020204020204" pitchFamily="34" charset="-122"/>
            </a:endParaRPr>
          </a:p>
          <a:p>
            <a:pPr marL="342265" indent="-342265" fontAlgn="auto">
              <a:lnSpc>
                <a:spcPct val="150000"/>
              </a:lnSpc>
            </a:pPr>
            <a:r>
              <a:rPr dirty="0">
                <a:solidFill>
                  <a:srgbClr val="112F70"/>
                </a:solidFill>
                <a:latin typeface="微软雅黑" panose="020B0503020204020204" pitchFamily="34" charset="-122"/>
                <a:ea typeface="微软雅黑" panose="020B0503020204020204" pitchFamily="34" charset="-122"/>
              </a:rPr>
              <a:t>（1）积极组织参与各项学生工作，发挥先锋模范带头作用，热心为同学服务，工作表现突出，具有良好的群众基础；</a:t>
            </a:r>
          </a:p>
          <a:p>
            <a:pPr marL="342265" indent="-342265" fontAlgn="auto">
              <a:lnSpc>
                <a:spcPct val="150000"/>
              </a:lnSpc>
            </a:pPr>
            <a:r>
              <a:rPr dirty="0">
                <a:solidFill>
                  <a:srgbClr val="112F70"/>
                </a:solidFill>
                <a:latin typeface="微软雅黑" panose="020B0503020204020204" pitchFamily="34" charset="-122"/>
                <a:ea typeface="微软雅黑" panose="020B0503020204020204" pitchFamily="34" charset="-122"/>
              </a:rPr>
              <a:t>（2）获得二等及以上社会工作优秀奖学金；</a:t>
            </a:r>
          </a:p>
          <a:p>
            <a:pPr marL="342265" indent="-342265" fontAlgn="auto">
              <a:lnSpc>
                <a:spcPct val="150000"/>
              </a:lnSpc>
            </a:pPr>
            <a:r>
              <a:rPr dirty="0">
                <a:solidFill>
                  <a:srgbClr val="112F70"/>
                </a:solidFill>
                <a:latin typeface="微软雅黑" panose="020B0503020204020204" pitchFamily="34" charset="-122"/>
                <a:ea typeface="微软雅黑" panose="020B0503020204020204" pitchFamily="34" charset="-122"/>
              </a:rPr>
              <a:t>（3）上一学年《国家学生体质健康标准》测试平均成绩达到60分以上（含60分）。</a:t>
            </a:r>
          </a:p>
          <a:p>
            <a:pPr fontAlgn="auto">
              <a:lnSpc>
                <a:spcPct val="150000"/>
              </a:lnSpc>
            </a:pPr>
            <a:r>
              <a:rPr lang="en-US" altLang="zh-CN" b="1" dirty="0">
                <a:solidFill>
                  <a:srgbClr val="112F70"/>
                </a:solidFill>
                <a:latin typeface="微软雅黑" panose="020B0503020204020204" pitchFamily="34" charset="-122"/>
                <a:ea typeface="微软雅黑" panose="020B0503020204020204" pitchFamily="34" charset="-122"/>
              </a:rPr>
              <a:t>2. </a:t>
            </a:r>
            <a:r>
              <a:rPr lang="zh-CN" altLang="en-US" b="1" dirty="0">
                <a:solidFill>
                  <a:srgbClr val="112F70"/>
                </a:solidFill>
                <a:latin typeface="微软雅黑" panose="020B0503020204020204" pitchFamily="34" charset="-122"/>
                <a:ea typeface="微软雅黑" panose="020B0503020204020204" pitchFamily="34" charset="-122"/>
              </a:rPr>
              <a:t>评选方式</a:t>
            </a:r>
          </a:p>
          <a:p>
            <a:pPr marL="342265" indent="-342265" fontAlgn="auto">
              <a:lnSpc>
                <a:spcPct val="150000"/>
              </a:lnSpc>
            </a:pPr>
            <a:r>
              <a:rPr lang="zh-CN" altLang="en-US" dirty="0">
                <a:solidFill>
                  <a:srgbClr val="112F70"/>
                </a:solidFill>
                <a:latin typeface="微软雅黑" panose="020B0503020204020204" pitchFamily="34" charset="-122"/>
                <a:ea typeface="微软雅黑" panose="020B0503020204020204" pitchFamily="34" charset="-122"/>
              </a:rPr>
              <a:t>根据评选条件由学校在系统中“荣誉称号”模块直接生成评选名单。</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（三）优秀学生干部</a:t>
            </a:r>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717830" y="561772"/>
            <a:ext cx="7910830" cy="4154170"/>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1. </a:t>
            </a:r>
            <a:r>
              <a:rPr lang="zh-CN" altLang="en-US" sz="1600" b="1" dirty="0">
                <a:solidFill>
                  <a:srgbClr val="112F70"/>
                </a:solidFill>
                <a:latin typeface="微软雅黑" panose="020B0503020204020204" pitchFamily="34" charset="-122"/>
                <a:ea typeface="微软雅黑" panose="020B0503020204020204" pitchFamily="34" charset="-122"/>
              </a:rPr>
              <a:t>评选要求</a:t>
            </a:r>
            <a:endParaRPr lang="en-US" altLang="zh-CN" sz="1600" b="1" dirty="0">
              <a:solidFill>
                <a:srgbClr val="112F70"/>
              </a:solidFill>
              <a:latin typeface="微软雅黑" panose="020B0503020204020204" pitchFamily="34" charset="-122"/>
              <a:ea typeface="微软雅黑" panose="020B0503020204020204" pitchFamily="34" charset="-122"/>
            </a:endParaRPr>
          </a:p>
          <a:p>
            <a:pPr marL="342265" indent="-342265" fontAlgn="auto">
              <a:lnSpc>
                <a:spcPct val="150000"/>
              </a:lnSpc>
            </a:pPr>
            <a:r>
              <a:rPr sz="1600" dirty="0">
                <a:solidFill>
                  <a:srgbClr val="112F70"/>
                </a:solidFill>
                <a:latin typeface="微软雅黑" panose="020B0503020204020204" pitchFamily="34" charset="-122"/>
                <a:ea typeface="微软雅黑" panose="020B0503020204020204" pitchFamily="34" charset="-122"/>
              </a:rPr>
              <a:t>学习成绩以教务部门提供的数据为准，要求无不及格现象。</a:t>
            </a:r>
          </a:p>
          <a:p>
            <a:pPr marL="342265" indent="-342265" fontAlgn="auto">
              <a:lnSpc>
                <a:spcPct val="150000"/>
              </a:lnSpc>
            </a:pPr>
            <a:r>
              <a:rPr sz="1600" b="1" dirty="0">
                <a:solidFill>
                  <a:srgbClr val="112F70"/>
                </a:solidFill>
                <a:latin typeface="微软雅黑" panose="020B0503020204020204" pitchFamily="34" charset="-122"/>
                <a:ea typeface="微软雅黑" panose="020B0503020204020204" pitchFamily="34" charset="-122"/>
              </a:rPr>
              <a:t>（1）一等学习优秀奖学金：</a:t>
            </a:r>
          </a:p>
          <a:p>
            <a:pPr marL="342265" indent="-342265" fontAlgn="auto">
              <a:lnSpc>
                <a:spcPct val="150000"/>
              </a:lnSpc>
              <a:buFont typeface="Arial" panose="020B0604020202020204" pitchFamily="34" charset="0"/>
              <a:buChar char="•"/>
            </a:pPr>
            <a:r>
              <a:rPr sz="1600" dirty="0">
                <a:solidFill>
                  <a:srgbClr val="112F70"/>
                </a:solidFill>
                <a:latin typeface="微软雅黑" panose="020B0503020204020204" pitchFamily="34" charset="-122"/>
                <a:ea typeface="微软雅黑" panose="020B0503020204020204" pitchFamily="34" charset="-122"/>
              </a:rPr>
              <a:t>学习加权平均成绩在专业排名前3%或学习加权平均成绩排名专业第一，奖励金额3500元/人·学年。</a:t>
            </a:r>
          </a:p>
          <a:p>
            <a:pPr marL="342265" indent="-342265" fontAlgn="auto">
              <a:lnSpc>
                <a:spcPct val="150000"/>
              </a:lnSpc>
            </a:pPr>
            <a:r>
              <a:rPr sz="1600" b="1" dirty="0">
                <a:solidFill>
                  <a:srgbClr val="112F70"/>
                </a:solidFill>
                <a:latin typeface="微软雅黑" panose="020B0503020204020204" pitchFamily="34" charset="-122"/>
                <a:ea typeface="微软雅黑" panose="020B0503020204020204" pitchFamily="34" charset="-122"/>
              </a:rPr>
              <a:t>（2）二等学习优秀奖学金：</a:t>
            </a:r>
          </a:p>
          <a:p>
            <a:pPr marL="342265" indent="-342265" fontAlgn="auto">
              <a:lnSpc>
                <a:spcPct val="150000"/>
              </a:lnSpc>
              <a:buFont typeface="Arial" panose="020B0604020202020204" pitchFamily="34" charset="0"/>
              <a:buChar char="•"/>
            </a:pPr>
            <a:r>
              <a:rPr sz="1600" dirty="0">
                <a:solidFill>
                  <a:srgbClr val="112F70"/>
                </a:solidFill>
                <a:latin typeface="微软雅黑" panose="020B0503020204020204" pitchFamily="34" charset="-122"/>
                <a:ea typeface="微软雅黑" panose="020B0503020204020204" pitchFamily="34" charset="-122"/>
              </a:rPr>
              <a:t>学习加权平均成绩在专业排名前10%，奖励金额2000元/人·学年。</a:t>
            </a:r>
          </a:p>
          <a:p>
            <a:pPr marL="342265" indent="-342265" fontAlgn="auto">
              <a:lnSpc>
                <a:spcPct val="150000"/>
              </a:lnSpc>
            </a:pPr>
            <a:r>
              <a:rPr sz="1600" b="1" dirty="0">
                <a:solidFill>
                  <a:srgbClr val="112F70"/>
                </a:solidFill>
                <a:latin typeface="微软雅黑" panose="020B0503020204020204" pitchFamily="34" charset="-122"/>
                <a:ea typeface="微软雅黑" panose="020B0503020204020204" pitchFamily="34" charset="-122"/>
              </a:rPr>
              <a:t>（3）三等学习优秀奖学金：</a:t>
            </a:r>
          </a:p>
          <a:p>
            <a:pPr marL="342265" indent="-342265" fontAlgn="auto">
              <a:lnSpc>
                <a:spcPct val="150000"/>
              </a:lnSpc>
              <a:buFont typeface="Arial" panose="020B0604020202020204" pitchFamily="34" charset="0"/>
              <a:buChar char="•"/>
            </a:pPr>
            <a:r>
              <a:rPr sz="1600" dirty="0">
                <a:solidFill>
                  <a:srgbClr val="112F70"/>
                </a:solidFill>
                <a:latin typeface="微软雅黑" panose="020B0503020204020204" pitchFamily="34" charset="-122"/>
                <a:ea typeface="微软雅黑" panose="020B0503020204020204" pitchFamily="34" charset="-122"/>
              </a:rPr>
              <a:t>学习加权平均成绩在专业排名前25%，奖励金额1200元/人·学年。</a:t>
            </a:r>
          </a:p>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2. </a:t>
            </a:r>
            <a:r>
              <a:rPr lang="zh-CN" altLang="en-US" sz="1600" b="1" dirty="0">
                <a:solidFill>
                  <a:srgbClr val="112F70"/>
                </a:solidFill>
                <a:latin typeface="微软雅黑" panose="020B0503020204020204" pitchFamily="34" charset="-122"/>
                <a:ea typeface="微软雅黑" panose="020B0503020204020204" pitchFamily="34" charset="-122"/>
              </a:rPr>
              <a:t>评选方式</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由学院评审小组办公室对申请人进行达成性评价，根据学习加权平均成绩确定评选名单。</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（四）学习优秀奖学金</a:t>
            </a:r>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703829" y="771550"/>
            <a:ext cx="7910830" cy="3415030"/>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1. </a:t>
            </a:r>
            <a:r>
              <a:rPr lang="zh-CN" altLang="en-US" sz="1600" b="1" dirty="0">
                <a:solidFill>
                  <a:srgbClr val="112F70"/>
                </a:solidFill>
                <a:latin typeface="微软雅黑" panose="020B0503020204020204" pitchFamily="34" charset="-122"/>
                <a:ea typeface="微软雅黑" panose="020B0503020204020204" pitchFamily="34" charset="-122"/>
              </a:rPr>
              <a:t>评选要求</a:t>
            </a:r>
            <a:endParaRPr lang="en-US" altLang="zh-CN" sz="1600" b="1" dirty="0">
              <a:solidFill>
                <a:srgbClr val="112F70"/>
              </a:solidFill>
              <a:latin typeface="微软雅黑" panose="020B0503020204020204" pitchFamily="34" charset="-122"/>
              <a:ea typeface="微软雅黑" panose="020B0503020204020204" pitchFamily="34" charset="-122"/>
            </a:endParaRPr>
          </a:p>
          <a:p>
            <a:pPr indent="0" fontAlgn="auto">
              <a:lnSpc>
                <a:spcPct val="150000"/>
              </a:lnSpc>
            </a:pPr>
            <a:r>
              <a:rPr sz="1600" dirty="0">
                <a:solidFill>
                  <a:srgbClr val="112F70"/>
                </a:solidFill>
                <a:latin typeface="微软雅黑" panose="020B0503020204020204" pitchFamily="34" charset="-122"/>
                <a:ea typeface="微软雅黑" panose="020B0503020204020204" pitchFamily="34" charset="-122"/>
              </a:rPr>
              <a:t>评奖资格为任期满一年且学习加权平均成绩在专业排名前70%的学生干部，认真履行工作职责，热心为同学服务，在同学中有较高威信，工作成绩显著。</a:t>
            </a:r>
          </a:p>
          <a:p>
            <a:pPr marL="342265" indent="-342265" fontAlgn="auto">
              <a:lnSpc>
                <a:spcPct val="150000"/>
              </a:lnSpc>
            </a:pPr>
            <a:r>
              <a:rPr sz="1600" b="1" dirty="0">
                <a:solidFill>
                  <a:srgbClr val="112F70"/>
                </a:solidFill>
                <a:latin typeface="微软雅黑" panose="020B0503020204020204" pitchFamily="34" charset="-122"/>
                <a:ea typeface="微软雅黑" panose="020B0503020204020204" pitchFamily="34" charset="-122"/>
              </a:rPr>
              <a:t>（1）一等社会工作优秀奖学金：</a:t>
            </a:r>
          </a:p>
          <a:p>
            <a:pPr marL="342265" indent="-342265" fontAlgn="auto">
              <a:lnSpc>
                <a:spcPct val="150000"/>
              </a:lnSpc>
              <a:buFont typeface="Arial" panose="020B0604020202020204" pitchFamily="34" charset="0"/>
              <a:buChar char="•"/>
            </a:pPr>
            <a:r>
              <a:rPr sz="1600" dirty="0">
                <a:solidFill>
                  <a:srgbClr val="112F70"/>
                </a:solidFill>
                <a:latin typeface="微软雅黑" panose="020B0503020204020204" pitchFamily="34" charset="-122"/>
                <a:ea typeface="微软雅黑" panose="020B0503020204020204" pitchFamily="34" charset="-122"/>
              </a:rPr>
              <a:t>奖励金额2000元/人·学年，按参评人数的1%评选，要求学习成绩无不及格。</a:t>
            </a:r>
          </a:p>
          <a:p>
            <a:pPr marL="342265" indent="-342265" fontAlgn="auto">
              <a:lnSpc>
                <a:spcPct val="150000"/>
              </a:lnSpc>
            </a:pPr>
            <a:r>
              <a:rPr sz="1600" b="1" dirty="0">
                <a:solidFill>
                  <a:srgbClr val="112F70"/>
                </a:solidFill>
                <a:latin typeface="微软雅黑" panose="020B0503020204020204" pitchFamily="34" charset="-122"/>
                <a:ea typeface="微软雅黑" panose="020B0503020204020204" pitchFamily="34" charset="-122"/>
              </a:rPr>
              <a:t>（2）二等社会工作优秀奖学金：</a:t>
            </a:r>
          </a:p>
          <a:p>
            <a:pPr marL="342265" indent="-342265" algn="l" fontAlgn="auto">
              <a:lnSpc>
                <a:spcPct val="150000"/>
              </a:lnSpc>
              <a:buClrTx/>
              <a:buSzTx/>
              <a:buFont typeface="Arial" panose="020B0604020202020204" pitchFamily="34" charset="0"/>
              <a:buChar char="•"/>
            </a:pPr>
            <a:r>
              <a:rPr sz="1600" dirty="0">
                <a:solidFill>
                  <a:srgbClr val="112F70"/>
                </a:solidFill>
                <a:latin typeface="微软雅黑" panose="020B0503020204020204" pitchFamily="34" charset="-122"/>
                <a:ea typeface="微软雅黑" panose="020B0503020204020204" pitchFamily="34" charset="-122"/>
              </a:rPr>
              <a:t>奖励金额1500元/人·学年，按参评人数的3%评选。</a:t>
            </a:r>
          </a:p>
          <a:p>
            <a:pPr marL="342265" indent="-342265" fontAlgn="auto">
              <a:lnSpc>
                <a:spcPct val="150000"/>
              </a:lnSpc>
            </a:pPr>
            <a:r>
              <a:rPr sz="1600" b="1" dirty="0">
                <a:solidFill>
                  <a:srgbClr val="112F70"/>
                </a:solidFill>
                <a:latin typeface="微软雅黑" panose="020B0503020204020204" pitchFamily="34" charset="-122"/>
                <a:ea typeface="微软雅黑" panose="020B0503020204020204" pitchFamily="34" charset="-122"/>
              </a:rPr>
              <a:t>（3）三等社会工作优秀奖学金：</a:t>
            </a:r>
          </a:p>
          <a:p>
            <a:pPr marL="342265" indent="-342265" algn="l" fontAlgn="auto">
              <a:lnSpc>
                <a:spcPct val="150000"/>
              </a:lnSpc>
              <a:buClrTx/>
              <a:buSzTx/>
              <a:buFont typeface="Arial" panose="020B0604020202020204" pitchFamily="34" charset="0"/>
              <a:buChar char="•"/>
            </a:pPr>
            <a:r>
              <a:rPr sz="1600" dirty="0">
                <a:solidFill>
                  <a:srgbClr val="112F70"/>
                </a:solidFill>
                <a:latin typeface="微软雅黑" panose="020B0503020204020204" pitchFamily="34" charset="-122"/>
                <a:ea typeface="微软雅黑" panose="020B0503020204020204" pitchFamily="34" charset="-122"/>
              </a:rPr>
              <a:t>奖励金额1000元/人·学年，按参评人数的6%评选。</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（五）社会工作优秀奖学金</a:t>
            </a:r>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83895" y="843280"/>
            <a:ext cx="7848545" cy="3046095"/>
          </a:xfrm>
          <a:prstGeom prst="rect">
            <a:avLst/>
          </a:prstGeom>
          <a:noFill/>
        </p:spPr>
        <p:txBody>
          <a:bodyPr wrap="square" rtlCol="0">
            <a:spAutoFit/>
          </a:bodyPr>
          <a:lstStyle/>
          <a:p>
            <a:pPr fontAlgn="auto">
              <a:lnSpc>
                <a:spcPct val="150000"/>
              </a:lnSpc>
            </a:pPr>
            <a:r>
              <a:rPr sz="1600" b="1" dirty="0">
                <a:solidFill>
                  <a:srgbClr val="112F70"/>
                </a:solidFill>
                <a:latin typeface="微软雅黑" panose="020B0503020204020204" pitchFamily="34" charset="-122"/>
                <a:ea typeface="微软雅黑" panose="020B0503020204020204" pitchFamily="34" charset="-122"/>
              </a:rPr>
              <a:t>2.评选方式</a:t>
            </a:r>
          </a:p>
          <a:p>
            <a:pPr indent="457200" fontAlgn="auto">
              <a:lnSpc>
                <a:spcPct val="150000"/>
              </a:lnSpc>
            </a:pPr>
            <a:r>
              <a:rPr sz="1600" dirty="0">
                <a:solidFill>
                  <a:srgbClr val="112F70"/>
                </a:solidFill>
                <a:latin typeface="微软雅黑" panose="020B0503020204020204" pitchFamily="34" charset="-122"/>
                <a:ea typeface="微软雅黑" panose="020B0503020204020204" pitchFamily="34" charset="-122"/>
              </a:rPr>
              <a:t>由学院评审小组办公室对申请人材料进行初步审核，当符合评审要求的合格申请人大于评选名额时，根据申请人综合分数由高到低确定评选名单；当合格申请人小于或等于评选名额时，按照满足推荐条件的实际人数确定评选名单。</a:t>
            </a:r>
          </a:p>
          <a:p>
            <a:pPr indent="457200" fontAlgn="auto">
              <a:lnSpc>
                <a:spcPct val="150000"/>
              </a:lnSpc>
            </a:pPr>
            <a:r>
              <a:rPr sz="1600" dirty="0">
                <a:solidFill>
                  <a:srgbClr val="112F70"/>
                </a:solidFill>
                <a:latin typeface="微软雅黑" panose="020B0503020204020204" pitchFamily="34" charset="-122"/>
                <a:ea typeface="微软雅黑" panose="020B0503020204020204" pitchFamily="34" charset="-122"/>
              </a:rPr>
              <a:t>综合分数满分为10分，由岗位分数、工作业绩评价分数、体质测试成绩、宿舍个人卫生成绩四部分构成，计算公式如下：</a:t>
            </a:r>
          </a:p>
          <a:p>
            <a:pPr indent="457200" fontAlgn="auto">
              <a:lnSpc>
                <a:spcPct val="150000"/>
              </a:lnSpc>
            </a:pPr>
            <a:r>
              <a:rPr sz="1600" dirty="0">
                <a:solidFill>
                  <a:srgbClr val="112F70"/>
                </a:solidFill>
                <a:latin typeface="微软雅黑" panose="020B0503020204020204" pitchFamily="34" charset="-122"/>
                <a:ea typeface="微软雅黑" panose="020B0503020204020204" pitchFamily="34" charset="-122"/>
              </a:rPr>
              <a:t>综合分数=岗位分数*45%+工作业绩评价分数*45%+体质测试成绩*5%+宿舍个人卫生成绩*5%。</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（五）社会工作优秀奖学金</a:t>
            </a:r>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395536" y="455191"/>
            <a:ext cx="8046720" cy="460375"/>
          </a:xfrm>
          <a:prstGeom prst="rect">
            <a:avLst/>
          </a:prstGeom>
          <a:noFill/>
        </p:spPr>
        <p:txBody>
          <a:bodyPr wrap="square" rtlCol="0">
            <a:spAutoFit/>
          </a:bodyPr>
          <a:lstStyle/>
          <a:p>
            <a:pPr fontAlgn="auto">
              <a:lnSpc>
                <a:spcPct val="150000"/>
              </a:lnSpc>
            </a:pPr>
            <a:r>
              <a:rPr sz="1600" b="1" dirty="0">
                <a:solidFill>
                  <a:srgbClr val="112F70"/>
                </a:solidFill>
                <a:latin typeface="微软雅黑" panose="020B0503020204020204" pitchFamily="34" charset="-122"/>
                <a:ea typeface="微软雅黑" panose="020B0503020204020204" pitchFamily="34" charset="-122"/>
              </a:rPr>
              <a:t>（1）岗位分数满分为10分，计算方式如下：</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（五）社会工作优秀奖学金</a:t>
            </a:r>
          </a:p>
        </p:txBody>
      </p:sp>
      <p:graphicFrame>
        <p:nvGraphicFramePr>
          <p:cNvPr id="4" name="表格 3">
            <a:extLst>
              <a:ext uri="{FF2B5EF4-FFF2-40B4-BE49-F238E27FC236}">
                <a16:creationId xmlns:a16="http://schemas.microsoft.com/office/drawing/2014/main" id="{3FE964B3-C83A-817C-BF03-830F214F928D}"/>
              </a:ext>
            </a:extLst>
          </p:cNvPr>
          <p:cNvGraphicFramePr>
            <a:graphicFrameLocks noGrp="1"/>
          </p:cNvGraphicFramePr>
          <p:nvPr>
            <p:extLst>
              <p:ext uri="{D42A27DB-BD31-4B8C-83A1-F6EECF244321}">
                <p14:modId xmlns:p14="http://schemas.microsoft.com/office/powerpoint/2010/main" val="1734044809"/>
              </p:ext>
            </p:extLst>
          </p:nvPr>
        </p:nvGraphicFramePr>
        <p:xfrm>
          <a:off x="315939" y="880498"/>
          <a:ext cx="8648549" cy="4145130"/>
        </p:xfrm>
        <a:graphic>
          <a:graphicData uri="http://schemas.openxmlformats.org/drawingml/2006/table">
            <a:tbl>
              <a:tblPr>
                <a:tableStyleId>{5C22544A-7EE6-4342-B048-85BDC9FD1C3A}</a:tableStyleId>
              </a:tblPr>
              <a:tblGrid>
                <a:gridCol w="609007">
                  <a:extLst>
                    <a:ext uri="{9D8B030D-6E8A-4147-A177-3AD203B41FA5}">
                      <a16:colId xmlns:a16="http://schemas.microsoft.com/office/drawing/2014/main" val="1108476332"/>
                    </a:ext>
                  </a:extLst>
                </a:gridCol>
                <a:gridCol w="931456">
                  <a:extLst>
                    <a:ext uri="{9D8B030D-6E8A-4147-A177-3AD203B41FA5}">
                      <a16:colId xmlns:a16="http://schemas.microsoft.com/office/drawing/2014/main" val="4149266908"/>
                    </a:ext>
                  </a:extLst>
                </a:gridCol>
                <a:gridCol w="7108086">
                  <a:extLst>
                    <a:ext uri="{9D8B030D-6E8A-4147-A177-3AD203B41FA5}">
                      <a16:colId xmlns:a16="http://schemas.microsoft.com/office/drawing/2014/main" val="193322825"/>
                    </a:ext>
                  </a:extLst>
                </a:gridCol>
              </a:tblGrid>
              <a:tr h="191372">
                <a:tc>
                  <a:txBody>
                    <a:bodyPr/>
                    <a:lstStyle/>
                    <a:p>
                      <a:pPr algn="ctr">
                        <a:lnSpc>
                          <a:spcPct val="100000"/>
                        </a:lnSpc>
                      </a:pPr>
                      <a:r>
                        <a:rPr lang="zh-CN" sz="1200" kern="0">
                          <a:effectLst/>
                        </a:rPr>
                        <a:t>序号</a:t>
                      </a:r>
                      <a:endParaRPr lang="zh-CN" sz="1200" kern="100">
                        <a:effectLst/>
                        <a:latin typeface="Times New Roman" panose="02020603050405020304" pitchFamily="18" charset="0"/>
                        <a:ea typeface="仿宋_GB2312"/>
                      </a:endParaRPr>
                    </a:p>
                  </a:txBody>
                  <a:tcPr marL="35132" marR="35132" marT="0" marB="0" anchor="ctr"/>
                </a:tc>
                <a:tc>
                  <a:txBody>
                    <a:bodyPr/>
                    <a:lstStyle/>
                    <a:p>
                      <a:pPr algn="ctr">
                        <a:lnSpc>
                          <a:spcPct val="100000"/>
                        </a:lnSpc>
                      </a:pPr>
                      <a:r>
                        <a:rPr lang="zh-CN" sz="1200" kern="0">
                          <a:effectLst/>
                        </a:rPr>
                        <a:t>类别</a:t>
                      </a:r>
                      <a:endParaRPr lang="zh-CN" sz="1200" kern="100">
                        <a:effectLst/>
                        <a:latin typeface="Times New Roman" panose="02020603050405020304" pitchFamily="18" charset="0"/>
                        <a:ea typeface="仿宋_GB2312"/>
                      </a:endParaRPr>
                    </a:p>
                  </a:txBody>
                  <a:tcPr marL="35132" marR="35132" marT="0" marB="0" anchor="ctr"/>
                </a:tc>
                <a:tc>
                  <a:txBody>
                    <a:bodyPr/>
                    <a:lstStyle/>
                    <a:p>
                      <a:pPr algn="ctr">
                        <a:lnSpc>
                          <a:spcPct val="100000"/>
                        </a:lnSpc>
                      </a:pPr>
                      <a:r>
                        <a:rPr lang="zh-CN" sz="1200" kern="0">
                          <a:effectLst/>
                        </a:rPr>
                        <a:t>分</a:t>
                      </a:r>
                      <a:r>
                        <a:rPr lang="en-US" sz="1200" kern="0">
                          <a:effectLst/>
                        </a:rPr>
                        <a:t>  </a:t>
                      </a:r>
                      <a:r>
                        <a:rPr lang="zh-CN" sz="1200" kern="0">
                          <a:effectLst/>
                        </a:rPr>
                        <a:t>值</a:t>
                      </a:r>
                      <a:endParaRPr lang="zh-CN" sz="1200" kern="100">
                        <a:effectLst/>
                        <a:latin typeface="Times New Roman" panose="02020603050405020304" pitchFamily="18" charset="0"/>
                        <a:ea typeface="仿宋_GB2312"/>
                      </a:endParaRPr>
                    </a:p>
                  </a:txBody>
                  <a:tcPr marL="35132" marR="35132" marT="0" marB="0" anchor="ctr"/>
                </a:tc>
                <a:extLst>
                  <a:ext uri="{0D108BD9-81ED-4DB2-BD59-A6C34878D82A}">
                    <a16:rowId xmlns:a16="http://schemas.microsoft.com/office/drawing/2014/main" val="689633008"/>
                  </a:ext>
                </a:extLst>
              </a:tr>
              <a:tr h="895066">
                <a:tc>
                  <a:txBody>
                    <a:bodyPr/>
                    <a:lstStyle/>
                    <a:p>
                      <a:pPr algn="ctr">
                        <a:lnSpc>
                          <a:spcPct val="100000"/>
                        </a:lnSpc>
                      </a:pPr>
                      <a:r>
                        <a:rPr lang="en-US" sz="1200" kern="0">
                          <a:effectLst/>
                        </a:rPr>
                        <a:t>1</a:t>
                      </a:r>
                      <a:endParaRPr lang="zh-CN" sz="1200" kern="100">
                        <a:effectLst/>
                        <a:latin typeface="宋体" panose="02010600030101010101" pitchFamily="2" charset="-122"/>
                        <a:ea typeface="宋体" panose="02010600030101010101" pitchFamily="2" charset="-122"/>
                        <a:cs typeface="Times New Roman" panose="02020603050405020304" pitchFamily="18" charset="0"/>
                      </a:endParaRPr>
                    </a:p>
                  </a:txBody>
                  <a:tcPr marL="35132" marR="35132" marT="0" marB="0" anchor="ctr"/>
                </a:tc>
                <a:tc>
                  <a:txBody>
                    <a:bodyPr/>
                    <a:lstStyle/>
                    <a:p>
                      <a:pPr algn="ctr">
                        <a:lnSpc>
                          <a:spcPct val="100000"/>
                        </a:lnSpc>
                      </a:pPr>
                      <a:r>
                        <a:rPr lang="zh-CN" sz="1200" kern="0">
                          <a:effectLst/>
                        </a:rPr>
                        <a:t>党团干部</a:t>
                      </a:r>
                      <a:endParaRPr lang="zh-CN" sz="1200" kern="100">
                        <a:effectLst/>
                        <a:latin typeface="宋体" panose="02010600030101010101" pitchFamily="2" charset="-122"/>
                        <a:ea typeface="宋体" panose="02010600030101010101" pitchFamily="2" charset="-122"/>
                        <a:cs typeface="Times New Roman" panose="02020603050405020304" pitchFamily="18" charset="0"/>
                      </a:endParaRPr>
                    </a:p>
                  </a:txBody>
                  <a:tcPr marL="35132" marR="35132" marT="0" marB="0" anchor="ctr"/>
                </a:tc>
                <a:tc>
                  <a:txBody>
                    <a:bodyPr/>
                    <a:lstStyle/>
                    <a:p>
                      <a:pPr algn="just">
                        <a:lnSpc>
                          <a:spcPct val="100000"/>
                        </a:lnSpc>
                      </a:pPr>
                      <a:r>
                        <a:rPr lang="zh-CN" sz="1200" kern="0" dirty="0">
                          <a:effectLst/>
                        </a:rPr>
                        <a:t>（</a:t>
                      </a:r>
                      <a:r>
                        <a:rPr lang="en-US" sz="1200" kern="0" dirty="0">
                          <a:effectLst/>
                        </a:rPr>
                        <a:t>1</a:t>
                      </a:r>
                      <a:r>
                        <a:rPr lang="zh-CN" sz="1200" kern="0" dirty="0">
                          <a:effectLst/>
                        </a:rPr>
                        <a:t>）学生党支部书记、副书记；校、院团委各部门、中心主要学生负责人；院年级团总支副书记：</a:t>
                      </a:r>
                      <a:r>
                        <a:rPr lang="en-US" sz="1200" kern="0" dirty="0">
                          <a:effectLst/>
                        </a:rPr>
                        <a:t>10</a:t>
                      </a:r>
                      <a:r>
                        <a:rPr lang="zh-CN" sz="1200" kern="0" dirty="0">
                          <a:effectLst/>
                        </a:rPr>
                        <a:t>分；</a:t>
                      </a:r>
                      <a:endParaRPr lang="zh-CN" sz="1200" kern="100" dirty="0">
                        <a:effectLst/>
                      </a:endParaRPr>
                    </a:p>
                    <a:p>
                      <a:pPr algn="just">
                        <a:lnSpc>
                          <a:spcPct val="100000"/>
                        </a:lnSpc>
                      </a:pPr>
                      <a:r>
                        <a:rPr lang="zh-CN" sz="1200" kern="0" dirty="0">
                          <a:effectLst/>
                        </a:rPr>
                        <a:t>（</a:t>
                      </a:r>
                      <a:r>
                        <a:rPr lang="en-US" sz="1200" kern="0" dirty="0">
                          <a:effectLst/>
                        </a:rPr>
                        <a:t>2</a:t>
                      </a:r>
                      <a:r>
                        <a:rPr lang="zh-CN" sz="1200" kern="0" dirty="0">
                          <a:effectLst/>
                        </a:rPr>
                        <a:t>）学生党支部委员；校、院团委各部门、中心其他学生负责人、团支部书记：</a:t>
                      </a:r>
                      <a:r>
                        <a:rPr lang="en-US" sz="1200" kern="0" dirty="0">
                          <a:effectLst/>
                        </a:rPr>
                        <a:t>7</a:t>
                      </a:r>
                      <a:r>
                        <a:rPr lang="zh-CN" sz="1200" kern="0" dirty="0">
                          <a:effectLst/>
                        </a:rPr>
                        <a:t>分；</a:t>
                      </a:r>
                      <a:endParaRPr lang="zh-CN" sz="1200" kern="100" dirty="0">
                        <a:effectLst/>
                      </a:endParaRPr>
                    </a:p>
                    <a:p>
                      <a:pPr algn="just">
                        <a:lnSpc>
                          <a:spcPct val="100000"/>
                        </a:lnSpc>
                      </a:pPr>
                      <a:r>
                        <a:rPr lang="zh-CN" sz="1200" kern="0" dirty="0">
                          <a:effectLst/>
                        </a:rPr>
                        <a:t>（</a:t>
                      </a:r>
                      <a:r>
                        <a:rPr lang="en-US" sz="1200" kern="0" dirty="0">
                          <a:effectLst/>
                        </a:rPr>
                        <a:t>3</a:t>
                      </a:r>
                      <a:r>
                        <a:rPr lang="zh-CN" sz="1200" kern="0" dirty="0">
                          <a:effectLst/>
                        </a:rPr>
                        <a:t>）团支部委员：</a:t>
                      </a:r>
                      <a:r>
                        <a:rPr lang="en-US" sz="1200" kern="0" dirty="0">
                          <a:effectLst/>
                        </a:rPr>
                        <a:t>2</a:t>
                      </a:r>
                      <a:r>
                        <a:rPr lang="zh-CN" sz="1200" kern="0" dirty="0">
                          <a:effectLst/>
                        </a:rPr>
                        <a:t>分；</a:t>
                      </a:r>
                      <a:endParaRPr lang="zh-CN" sz="1200" kern="100" dirty="0">
                        <a:effectLst/>
                        <a:latin typeface="Times New Roman" panose="02020603050405020304" pitchFamily="18" charset="0"/>
                        <a:ea typeface="仿宋_GB2312"/>
                      </a:endParaRPr>
                    </a:p>
                  </a:txBody>
                  <a:tcPr marL="35132" marR="35132" marT="0" marB="0" anchor="ctr"/>
                </a:tc>
                <a:extLst>
                  <a:ext uri="{0D108BD9-81ED-4DB2-BD59-A6C34878D82A}">
                    <a16:rowId xmlns:a16="http://schemas.microsoft.com/office/drawing/2014/main" val="57402270"/>
                  </a:ext>
                </a:extLst>
              </a:tr>
              <a:tr h="719674">
                <a:tc>
                  <a:txBody>
                    <a:bodyPr/>
                    <a:lstStyle/>
                    <a:p>
                      <a:pPr algn="ctr">
                        <a:lnSpc>
                          <a:spcPct val="100000"/>
                        </a:lnSpc>
                      </a:pPr>
                      <a:r>
                        <a:rPr lang="en-US" sz="1200" kern="0">
                          <a:effectLst/>
                        </a:rPr>
                        <a:t>2</a:t>
                      </a:r>
                      <a:endParaRPr lang="zh-CN" sz="1200" kern="100">
                        <a:effectLst/>
                        <a:latin typeface="宋体" panose="02010600030101010101" pitchFamily="2" charset="-122"/>
                        <a:ea typeface="宋体" panose="02010600030101010101" pitchFamily="2" charset="-122"/>
                        <a:cs typeface="Times New Roman" panose="02020603050405020304" pitchFamily="18" charset="0"/>
                      </a:endParaRPr>
                    </a:p>
                  </a:txBody>
                  <a:tcPr marL="35132" marR="35132" marT="0" marB="0" anchor="ctr"/>
                </a:tc>
                <a:tc>
                  <a:txBody>
                    <a:bodyPr/>
                    <a:lstStyle/>
                    <a:p>
                      <a:pPr algn="ctr">
                        <a:lnSpc>
                          <a:spcPct val="100000"/>
                        </a:lnSpc>
                      </a:pPr>
                      <a:r>
                        <a:rPr lang="zh-CN" sz="1200" kern="0">
                          <a:effectLst/>
                        </a:rPr>
                        <a:t>学生会干部</a:t>
                      </a:r>
                      <a:endParaRPr lang="zh-CN" sz="1200" kern="100">
                        <a:effectLst/>
                        <a:latin typeface="宋体" panose="02010600030101010101" pitchFamily="2" charset="-122"/>
                        <a:ea typeface="宋体" panose="02010600030101010101" pitchFamily="2" charset="-122"/>
                        <a:cs typeface="Times New Roman" panose="02020603050405020304" pitchFamily="18" charset="0"/>
                      </a:endParaRPr>
                    </a:p>
                  </a:txBody>
                  <a:tcPr marL="35132" marR="35132" marT="0" marB="0" anchor="ctr"/>
                </a:tc>
                <a:tc>
                  <a:txBody>
                    <a:bodyPr/>
                    <a:lstStyle/>
                    <a:p>
                      <a:pPr algn="just">
                        <a:lnSpc>
                          <a:spcPct val="100000"/>
                        </a:lnSpc>
                      </a:pPr>
                      <a:r>
                        <a:rPr lang="zh-CN" sz="1200" kern="0" dirty="0">
                          <a:effectLst/>
                        </a:rPr>
                        <a:t>（</a:t>
                      </a:r>
                      <a:r>
                        <a:rPr lang="en-US" sz="1200" kern="0" dirty="0">
                          <a:effectLst/>
                        </a:rPr>
                        <a:t>1</a:t>
                      </a:r>
                      <a:r>
                        <a:rPr lang="zh-CN" sz="1200" kern="0" dirty="0">
                          <a:effectLst/>
                        </a:rPr>
                        <a:t>）校、院学生会执行主席：</a:t>
                      </a:r>
                      <a:r>
                        <a:rPr lang="en-US" sz="1200" kern="0" dirty="0">
                          <a:effectLst/>
                        </a:rPr>
                        <a:t>10</a:t>
                      </a:r>
                      <a:r>
                        <a:rPr lang="zh-CN" sz="1200" kern="0" dirty="0">
                          <a:effectLst/>
                        </a:rPr>
                        <a:t>分；</a:t>
                      </a:r>
                      <a:endParaRPr lang="zh-CN" sz="1200" kern="100" dirty="0">
                        <a:effectLst/>
                      </a:endParaRPr>
                    </a:p>
                    <a:p>
                      <a:pPr algn="just">
                        <a:lnSpc>
                          <a:spcPct val="100000"/>
                        </a:lnSpc>
                      </a:pPr>
                      <a:r>
                        <a:rPr lang="zh-CN" sz="1200" kern="0" dirty="0">
                          <a:effectLst/>
                        </a:rPr>
                        <a:t>（</a:t>
                      </a:r>
                      <a:r>
                        <a:rPr lang="en-US" sz="1200" kern="0" dirty="0">
                          <a:effectLst/>
                        </a:rPr>
                        <a:t>2</a:t>
                      </a:r>
                      <a:r>
                        <a:rPr lang="zh-CN" sz="1200" kern="0" dirty="0">
                          <a:effectLst/>
                        </a:rPr>
                        <a:t>）校、院学生会主席团成员，班长：</a:t>
                      </a:r>
                      <a:r>
                        <a:rPr lang="en-US" sz="1200" kern="0" dirty="0">
                          <a:effectLst/>
                        </a:rPr>
                        <a:t>7</a:t>
                      </a:r>
                      <a:r>
                        <a:rPr lang="zh-CN" sz="1200" kern="0" dirty="0">
                          <a:effectLst/>
                        </a:rPr>
                        <a:t>分；</a:t>
                      </a:r>
                      <a:endParaRPr lang="zh-CN" sz="1200" kern="100" dirty="0">
                        <a:effectLst/>
                      </a:endParaRPr>
                    </a:p>
                    <a:p>
                      <a:pPr algn="just">
                        <a:lnSpc>
                          <a:spcPct val="100000"/>
                        </a:lnSpc>
                      </a:pPr>
                      <a:r>
                        <a:rPr lang="zh-CN" sz="1200" kern="0" dirty="0">
                          <a:effectLst/>
                        </a:rPr>
                        <a:t>（</a:t>
                      </a:r>
                      <a:r>
                        <a:rPr lang="en-US" sz="1200" kern="0" dirty="0">
                          <a:effectLst/>
                        </a:rPr>
                        <a:t>3</a:t>
                      </a:r>
                      <a:r>
                        <a:rPr lang="zh-CN" sz="1200" kern="0" dirty="0">
                          <a:effectLst/>
                        </a:rPr>
                        <a:t>）校、院学生会部门负责人：</a:t>
                      </a:r>
                      <a:r>
                        <a:rPr lang="en-US" sz="1200" kern="0" dirty="0">
                          <a:effectLst/>
                        </a:rPr>
                        <a:t>4</a:t>
                      </a:r>
                      <a:r>
                        <a:rPr lang="zh-CN" sz="1200" kern="0" dirty="0">
                          <a:effectLst/>
                        </a:rPr>
                        <a:t>分；</a:t>
                      </a:r>
                      <a:endParaRPr lang="zh-CN" sz="1200" kern="100" dirty="0">
                        <a:effectLst/>
                      </a:endParaRPr>
                    </a:p>
                    <a:p>
                      <a:pPr algn="just">
                        <a:lnSpc>
                          <a:spcPct val="100000"/>
                        </a:lnSpc>
                      </a:pPr>
                      <a:r>
                        <a:rPr lang="zh-CN" sz="1200" kern="0" dirty="0">
                          <a:effectLst/>
                        </a:rPr>
                        <a:t>（</a:t>
                      </a:r>
                      <a:r>
                        <a:rPr lang="en-US" sz="1200" kern="0" dirty="0">
                          <a:effectLst/>
                        </a:rPr>
                        <a:t>4</a:t>
                      </a:r>
                      <a:r>
                        <a:rPr lang="zh-CN" sz="1200" kern="0" dirty="0">
                          <a:effectLst/>
                        </a:rPr>
                        <a:t>）校、院学生会部门工作人员、班委委员：</a:t>
                      </a:r>
                      <a:r>
                        <a:rPr lang="en-US" sz="1200" kern="0" dirty="0">
                          <a:effectLst/>
                        </a:rPr>
                        <a:t>2</a:t>
                      </a:r>
                      <a:r>
                        <a:rPr lang="zh-CN" sz="1200" kern="0" dirty="0">
                          <a:effectLst/>
                        </a:rPr>
                        <a:t>分。</a:t>
                      </a:r>
                      <a:endParaRPr lang="zh-CN" sz="1200" kern="100" dirty="0">
                        <a:effectLst/>
                        <a:latin typeface="Times New Roman" panose="02020603050405020304" pitchFamily="18" charset="0"/>
                        <a:ea typeface="仿宋_GB2312"/>
                      </a:endParaRPr>
                    </a:p>
                  </a:txBody>
                  <a:tcPr marL="35132" marR="35132" marT="0" marB="0" anchor="ctr"/>
                </a:tc>
                <a:extLst>
                  <a:ext uri="{0D108BD9-81ED-4DB2-BD59-A6C34878D82A}">
                    <a16:rowId xmlns:a16="http://schemas.microsoft.com/office/drawing/2014/main" val="2509508996"/>
                  </a:ext>
                </a:extLst>
              </a:tr>
              <a:tr h="1074080">
                <a:tc>
                  <a:txBody>
                    <a:bodyPr/>
                    <a:lstStyle/>
                    <a:p>
                      <a:pPr algn="ctr">
                        <a:lnSpc>
                          <a:spcPct val="100000"/>
                        </a:lnSpc>
                      </a:pPr>
                      <a:r>
                        <a:rPr lang="en-US" sz="1200" kern="0">
                          <a:effectLst/>
                        </a:rPr>
                        <a:t>3</a:t>
                      </a:r>
                      <a:endParaRPr lang="zh-CN" sz="1200" kern="100">
                        <a:effectLst/>
                        <a:latin typeface="宋体" panose="02010600030101010101" pitchFamily="2" charset="-122"/>
                        <a:ea typeface="宋体" panose="02010600030101010101" pitchFamily="2" charset="-122"/>
                        <a:cs typeface="Times New Roman" panose="02020603050405020304" pitchFamily="18" charset="0"/>
                      </a:endParaRPr>
                    </a:p>
                  </a:txBody>
                  <a:tcPr marL="35132" marR="35132" marT="0" marB="0" anchor="ctr"/>
                </a:tc>
                <a:tc>
                  <a:txBody>
                    <a:bodyPr/>
                    <a:lstStyle/>
                    <a:p>
                      <a:pPr algn="ctr">
                        <a:lnSpc>
                          <a:spcPct val="100000"/>
                        </a:lnSpc>
                      </a:pPr>
                      <a:r>
                        <a:rPr lang="zh-CN" sz="1200" kern="0" dirty="0">
                          <a:effectLst/>
                        </a:rPr>
                        <a:t>社团干部</a:t>
                      </a:r>
                      <a:endParaRPr lang="zh-CN" sz="12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35132" marR="35132" marT="0" marB="0" anchor="ctr"/>
                </a:tc>
                <a:tc>
                  <a:txBody>
                    <a:bodyPr/>
                    <a:lstStyle/>
                    <a:p>
                      <a:pPr algn="just">
                        <a:lnSpc>
                          <a:spcPct val="100000"/>
                        </a:lnSpc>
                      </a:pPr>
                      <a:r>
                        <a:rPr lang="zh-CN" sz="1200" kern="0">
                          <a:effectLst/>
                        </a:rPr>
                        <a:t>（</a:t>
                      </a:r>
                      <a:r>
                        <a:rPr lang="en-US" sz="1200" kern="0">
                          <a:effectLst/>
                        </a:rPr>
                        <a:t>1</a:t>
                      </a:r>
                      <a:r>
                        <a:rPr lang="zh-CN" sz="1200" kern="0">
                          <a:effectLst/>
                        </a:rPr>
                        <a:t>）校、院知行特研会、青团、科协、自强社会长：</a:t>
                      </a:r>
                      <a:r>
                        <a:rPr lang="en-US" sz="1200" kern="0">
                          <a:effectLst/>
                        </a:rPr>
                        <a:t>10</a:t>
                      </a:r>
                      <a:r>
                        <a:rPr lang="zh-CN" sz="1200" kern="0">
                          <a:effectLst/>
                        </a:rPr>
                        <a:t>分；</a:t>
                      </a:r>
                      <a:endParaRPr lang="zh-CN" sz="1200" kern="100">
                        <a:effectLst/>
                      </a:endParaRPr>
                    </a:p>
                    <a:p>
                      <a:pPr algn="just">
                        <a:lnSpc>
                          <a:spcPct val="100000"/>
                        </a:lnSpc>
                      </a:pPr>
                      <a:r>
                        <a:rPr lang="zh-CN" sz="1200" kern="0">
                          <a:effectLst/>
                        </a:rPr>
                        <a:t>（</a:t>
                      </a:r>
                      <a:r>
                        <a:rPr lang="en-US" sz="1200" kern="0">
                          <a:effectLst/>
                        </a:rPr>
                        <a:t>2</a:t>
                      </a:r>
                      <a:r>
                        <a:rPr lang="zh-CN" sz="1200" kern="0">
                          <a:effectLst/>
                        </a:rPr>
                        <a:t>）校、院知行特研会、青团、科协、自强社副会长：</a:t>
                      </a:r>
                      <a:r>
                        <a:rPr lang="en-US" sz="1200" kern="0">
                          <a:effectLst/>
                        </a:rPr>
                        <a:t>7</a:t>
                      </a:r>
                      <a:r>
                        <a:rPr lang="zh-CN" sz="1200" kern="0">
                          <a:effectLst/>
                        </a:rPr>
                        <a:t>分</a:t>
                      </a:r>
                      <a:endParaRPr lang="zh-CN" sz="1200" kern="100">
                        <a:effectLst/>
                      </a:endParaRPr>
                    </a:p>
                    <a:p>
                      <a:pPr algn="just">
                        <a:lnSpc>
                          <a:spcPct val="100000"/>
                        </a:lnSpc>
                      </a:pPr>
                      <a:r>
                        <a:rPr lang="zh-CN" sz="1200" kern="0">
                          <a:effectLst/>
                        </a:rPr>
                        <a:t>（</a:t>
                      </a:r>
                      <a:r>
                        <a:rPr lang="en-US" sz="1200" kern="0">
                          <a:effectLst/>
                        </a:rPr>
                        <a:t>3</a:t>
                      </a:r>
                      <a:r>
                        <a:rPr lang="zh-CN" sz="1200" kern="0">
                          <a:effectLst/>
                        </a:rPr>
                        <a:t>）校、院知行特研会、青团、科协、自强社部长；校团委备案认可的其他各社团会长：</a:t>
                      </a:r>
                      <a:r>
                        <a:rPr lang="en-US" sz="1200" kern="0">
                          <a:effectLst/>
                        </a:rPr>
                        <a:t>4</a:t>
                      </a:r>
                      <a:r>
                        <a:rPr lang="zh-CN" sz="1200" kern="0">
                          <a:effectLst/>
                        </a:rPr>
                        <a:t>分</a:t>
                      </a:r>
                      <a:endParaRPr lang="zh-CN" sz="1200" kern="100">
                        <a:effectLst/>
                      </a:endParaRPr>
                    </a:p>
                    <a:p>
                      <a:pPr algn="just">
                        <a:lnSpc>
                          <a:spcPct val="100000"/>
                        </a:lnSpc>
                      </a:pPr>
                      <a:r>
                        <a:rPr lang="zh-CN" sz="1200" kern="0">
                          <a:effectLst/>
                        </a:rPr>
                        <a:t>（</a:t>
                      </a:r>
                      <a:r>
                        <a:rPr lang="en-US" sz="1200" kern="0">
                          <a:effectLst/>
                        </a:rPr>
                        <a:t>4</a:t>
                      </a:r>
                      <a:r>
                        <a:rPr lang="zh-CN" sz="1200" kern="0">
                          <a:effectLst/>
                        </a:rPr>
                        <a:t>）校、院知行特研会、青团、科协、自强社副部长；校团委备案认可的其他各社团副会长：</a:t>
                      </a:r>
                      <a:r>
                        <a:rPr lang="en-US" sz="1200" kern="0">
                          <a:effectLst/>
                        </a:rPr>
                        <a:t>2</a:t>
                      </a:r>
                      <a:r>
                        <a:rPr lang="zh-CN" sz="1200" kern="0">
                          <a:effectLst/>
                        </a:rPr>
                        <a:t>分。</a:t>
                      </a:r>
                      <a:endParaRPr lang="zh-CN" sz="1200" kern="100">
                        <a:effectLst/>
                        <a:latin typeface="Times New Roman" panose="02020603050405020304" pitchFamily="18" charset="0"/>
                        <a:ea typeface="仿宋_GB2312"/>
                      </a:endParaRPr>
                    </a:p>
                  </a:txBody>
                  <a:tcPr marL="35132" marR="35132" marT="0" marB="0" anchor="ctr"/>
                </a:tc>
                <a:extLst>
                  <a:ext uri="{0D108BD9-81ED-4DB2-BD59-A6C34878D82A}">
                    <a16:rowId xmlns:a16="http://schemas.microsoft.com/office/drawing/2014/main" val="2568428946"/>
                  </a:ext>
                </a:extLst>
              </a:tr>
              <a:tr h="1253092">
                <a:tc gridSpan="3">
                  <a:txBody>
                    <a:bodyPr/>
                    <a:lstStyle/>
                    <a:p>
                      <a:pPr algn="just">
                        <a:lnSpc>
                          <a:spcPct val="100000"/>
                        </a:lnSpc>
                      </a:pPr>
                      <a:r>
                        <a:rPr lang="zh-CN" sz="1200" kern="0" dirty="0">
                          <a:effectLst/>
                        </a:rPr>
                        <a:t>备注：</a:t>
                      </a:r>
                      <a:endParaRPr lang="zh-CN" sz="1200" kern="100" dirty="0">
                        <a:effectLst/>
                      </a:endParaRPr>
                    </a:p>
                    <a:p>
                      <a:pPr algn="just">
                        <a:lnSpc>
                          <a:spcPct val="100000"/>
                        </a:lnSpc>
                      </a:pPr>
                      <a:r>
                        <a:rPr lang="en-US" sz="1200" kern="0" dirty="0">
                          <a:effectLst/>
                        </a:rPr>
                        <a:t>1.</a:t>
                      </a:r>
                      <a:r>
                        <a:rPr lang="en-US" sz="1200" kern="100" dirty="0">
                          <a:effectLst/>
                        </a:rPr>
                        <a:t> </a:t>
                      </a:r>
                      <a:r>
                        <a:rPr lang="zh-CN" sz="1200" kern="0" dirty="0">
                          <a:effectLst/>
                        </a:rPr>
                        <a:t>根据《北京交通大学学生社团建设管理办法》，学生社团以在学校社团管理部门注册、登记的为准；</a:t>
                      </a:r>
                      <a:endParaRPr lang="zh-CN" sz="1200" kern="100" dirty="0">
                        <a:effectLst/>
                      </a:endParaRPr>
                    </a:p>
                    <a:p>
                      <a:pPr algn="just">
                        <a:lnSpc>
                          <a:spcPct val="100000"/>
                        </a:lnSpc>
                      </a:pPr>
                      <a:r>
                        <a:rPr lang="en-US" sz="1200" kern="0" dirty="0">
                          <a:effectLst/>
                        </a:rPr>
                        <a:t>2.</a:t>
                      </a:r>
                      <a:r>
                        <a:rPr lang="zh-CN" sz="1200" kern="0" dirty="0">
                          <a:effectLst/>
                        </a:rPr>
                        <a:t>申请者需要提供必要的证明材料证明岗位任职情况；</a:t>
                      </a:r>
                      <a:endParaRPr lang="zh-CN" sz="1200" kern="100" dirty="0">
                        <a:effectLst/>
                      </a:endParaRPr>
                    </a:p>
                    <a:p>
                      <a:pPr algn="just">
                        <a:lnSpc>
                          <a:spcPct val="100000"/>
                        </a:lnSpc>
                      </a:pPr>
                      <a:r>
                        <a:rPr lang="en-US" sz="1200" kern="0" dirty="0">
                          <a:effectLst/>
                        </a:rPr>
                        <a:t>3.</a:t>
                      </a:r>
                      <a:r>
                        <a:rPr lang="zh-CN" sz="1200" kern="100" dirty="0">
                          <a:effectLst/>
                        </a:rPr>
                        <a:t>经各党团组织负责老师评定认为不合格的学生干部，不加岗位分数；</a:t>
                      </a:r>
                    </a:p>
                    <a:p>
                      <a:pPr algn="just">
                        <a:lnSpc>
                          <a:spcPct val="100000"/>
                        </a:lnSpc>
                      </a:pPr>
                      <a:r>
                        <a:rPr lang="en-US" sz="1200" kern="100" dirty="0">
                          <a:effectLst/>
                        </a:rPr>
                        <a:t>4.</a:t>
                      </a:r>
                      <a:r>
                        <a:rPr lang="zh-CN" sz="1200" kern="0" dirty="0">
                          <a:effectLst/>
                        </a:rPr>
                        <a:t>兼职者，最多取两项</a:t>
                      </a:r>
                      <a:r>
                        <a:rPr lang="en-US" sz="1200" kern="0" dirty="0">
                          <a:effectLst/>
                        </a:rPr>
                        <a:t>,</a:t>
                      </a:r>
                      <a:r>
                        <a:rPr lang="zh-CN" sz="1200" kern="0" dirty="0">
                          <a:effectLst/>
                        </a:rPr>
                        <a:t>按其中高分上浮</a:t>
                      </a:r>
                      <a:r>
                        <a:rPr lang="en-US" sz="1200" kern="0" dirty="0">
                          <a:effectLst/>
                        </a:rPr>
                        <a:t>1</a:t>
                      </a:r>
                      <a:r>
                        <a:rPr lang="zh-CN" sz="1200" kern="0" dirty="0">
                          <a:effectLst/>
                        </a:rPr>
                        <a:t>～</a:t>
                      </a:r>
                      <a:r>
                        <a:rPr lang="en-US" sz="1200" kern="0" dirty="0">
                          <a:effectLst/>
                        </a:rPr>
                        <a:t>2</a:t>
                      </a:r>
                      <a:r>
                        <a:rPr lang="zh-CN" sz="1200" kern="0" dirty="0">
                          <a:effectLst/>
                        </a:rPr>
                        <a:t>分</a:t>
                      </a:r>
                      <a:r>
                        <a:rPr lang="en-US" sz="1200" kern="0" dirty="0">
                          <a:effectLst/>
                        </a:rPr>
                        <a:t>(</a:t>
                      </a:r>
                      <a:r>
                        <a:rPr lang="zh-CN" sz="1200" kern="0" dirty="0">
                          <a:effectLst/>
                        </a:rPr>
                        <a:t>上浮方法</a:t>
                      </a:r>
                      <a:r>
                        <a:rPr lang="en-US" sz="1200" kern="0" dirty="0">
                          <a:effectLst/>
                        </a:rPr>
                        <a:t>:</a:t>
                      </a:r>
                      <a:r>
                        <a:rPr lang="zh-CN" sz="1200" kern="0" dirty="0">
                          <a:effectLst/>
                        </a:rPr>
                        <a:t>兼职职务取两项</a:t>
                      </a:r>
                      <a:r>
                        <a:rPr lang="en-US" sz="1200" kern="0" dirty="0">
                          <a:effectLst/>
                        </a:rPr>
                        <a:t>,</a:t>
                      </a:r>
                      <a:r>
                        <a:rPr lang="zh-CN" sz="1200" kern="0" dirty="0">
                          <a:effectLst/>
                        </a:rPr>
                        <a:t>分值均为</a:t>
                      </a:r>
                      <a:r>
                        <a:rPr lang="en-US" sz="1200" kern="0" dirty="0">
                          <a:effectLst/>
                        </a:rPr>
                        <a:t>4</a:t>
                      </a:r>
                      <a:r>
                        <a:rPr lang="zh-CN" sz="1200" kern="0" dirty="0">
                          <a:effectLst/>
                        </a:rPr>
                        <a:t>分及以上者上浮</a:t>
                      </a:r>
                      <a:r>
                        <a:rPr lang="en-US" sz="1200" kern="0" dirty="0">
                          <a:effectLst/>
                        </a:rPr>
                        <a:t>2</a:t>
                      </a:r>
                      <a:r>
                        <a:rPr lang="zh-CN" sz="1200" kern="0" dirty="0">
                          <a:effectLst/>
                        </a:rPr>
                        <a:t>分；一项为</a:t>
                      </a:r>
                      <a:r>
                        <a:rPr lang="en-US" sz="1200" kern="0" dirty="0">
                          <a:effectLst/>
                        </a:rPr>
                        <a:t>4</a:t>
                      </a:r>
                      <a:r>
                        <a:rPr lang="zh-CN" sz="1200" kern="0" dirty="0">
                          <a:effectLst/>
                        </a:rPr>
                        <a:t>分及以上，一项为</a:t>
                      </a:r>
                      <a:r>
                        <a:rPr lang="en-US" sz="1200" kern="0" dirty="0">
                          <a:effectLst/>
                        </a:rPr>
                        <a:t>4</a:t>
                      </a:r>
                      <a:r>
                        <a:rPr lang="zh-CN" sz="1200" kern="0" dirty="0">
                          <a:effectLst/>
                        </a:rPr>
                        <a:t>分以下，上浮</a:t>
                      </a:r>
                      <a:r>
                        <a:rPr lang="en-US" sz="1200" kern="0" dirty="0">
                          <a:effectLst/>
                        </a:rPr>
                        <a:t>1</a:t>
                      </a:r>
                      <a:r>
                        <a:rPr lang="zh-CN" sz="1200" kern="0" dirty="0">
                          <a:effectLst/>
                        </a:rPr>
                        <a:t>分；其它兼职取高分不上浮</a:t>
                      </a:r>
                      <a:r>
                        <a:rPr lang="en-US" sz="1200" kern="0" dirty="0">
                          <a:effectLst/>
                        </a:rPr>
                        <a:t>)</a:t>
                      </a:r>
                      <a:endParaRPr lang="zh-CN" sz="1200" kern="100" dirty="0">
                        <a:effectLst/>
                        <a:latin typeface="Times New Roman" panose="02020603050405020304" pitchFamily="18" charset="0"/>
                        <a:ea typeface="仿宋_GB2312"/>
                      </a:endParaRPr>
                    </a:p>
                  </a:txBody>
                  <a:tcPr marL="35132" marR="35132" marT="0" marB="0" anchor="ct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853325478"/>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467544" y="627534"/>
            <a:ext cx="8046720" cy="4111510"/>
          </a:xfrm>
          <a:prstGeom prst="rect">
            <a:avLst/>
          </a:prstGeom>
          <a:noFill/>
        </p:spPr>
        <p:txBody>
          <a:bodyPr wrap="square" rtlCol="0">
            <a:spAutoFit/>
          </a:bodyPr>
          <a:lstStyle/>
          <a:p>
            <a:pPr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a:t>
            </a:r>
            <a:r>
              <a:rPr lang="en-US" altLang="zh-CN" sz="1600" b="1" dirty="0">
                <a:solidFill>
                  <a:srgbClr val="112F70"/>
                </a:solidFill>
                <a:latin typeface="微软雅黑" panose="020B0503020204020204" pitchFamily="34" charset="-122"/>
                <a:ea typeface="微软雅黑" panose="020B0503020204020204" pitchFamily="34" charset="-122"/>
              </a:rPr>
              <a:t>2</a:t>
            </a:r>
            <a:r>
              <a:rPr lang="zh-CN" altLang="en-US" sz="1600" b="1" dirty="0">
                <a:solidFill>
                  <a:srgbClr val="112F70"/>
                </a:solidFill>
                <a:latin typeface="微软雅黑" panose="020B0503020204020204" pitchFamily="34" charset="-122"/>
                <a:ea typeface="微软雅黑" panose="020B0503020204020204" pitchFamily="34" charset="-122"/>
              </a:rPr>
              <a:t>）工作业绩评价分数：</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由学院评审小组办公室根据申请人申请书（述职报告）进行工作业绩评价，工作业绩评价满分为</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分，评价分为不及格、及格、一般、良好、优秀五个档次，分别对应</a:t>
            </a:r>
            <a:r>
              <a:rPr lang="en-US" altLang="zh-CN" sz="1600" dirty="0">
                <a:solidFill>
                  <a:srgbClr val="112F70"/>
                </a:solidFill>
                <a:latin typeface="微软雅黑" panose="020B0503020204020204" pitchFamily="34" charset="-122"/>
                <a:ea typeface="微软雅黑" panose="020B0503020204020204" pitchFamily="34" charset="-122"/>
              </a:rPr>
              <a:t>0</a:t>
            </a:r>
            <a:r>
              <a:rPr lang="zh-CN" altLang="en-US" sz="1600" dirty="0">
                <a:solidFill>
                  <a:srgbClr val="112F70"/>
                </a:solidFill>
                <a:latin typeface="微软雅黑" panose="020B0503020204020204" pitchFamily="34" charset="-122"/>
                <a:ea typeface="微软雅黑" panose="020B0503020204020204" pitchFamily="34" charset="-122"/>
              </a:rPr>
              <a:t>分、</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分、</a:t>
            </a:r>
            <a:r>
              <a:rPr lang="en-US" altLang="zh-CN" sz="1600" dirty="0">
                <a:solidFill>
                  <a:srgbClr val="112F70"/>
                </a:solidFill>
                <a:latin typeface="微软雅黑" panose="020B0503020204020204" pitchFamily="34" charset="-122"/>
                <a:ea typeface="微软雅黑" panose="020B0503020204020204" pitchFamily="34" charset="-122"/>
              </a:rPr>
              <a:t>8</a:t>
            </a:r>
            <a:r>
              <a:rPr lang="zh-CN" altLang="en-US" sz="1600" dirty="0">
                <a:solidFill>
                  <a:srgbClr val="112F70"/>
                </a:solidFill>
                <a:latin typeface="微软雅黑" panose="020B0503020204020204" pitchFamily="34" charset="-122"/>
                <a:ea typeface="微软雅黑" panose="020B0503020204020204" pitchFamily="34" charset="-122"/>
              </a:rPr>
              <a:t>分、</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分、</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a:t>
            </a:r>
          </a:p>
          <a:p>
            <a:pPr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a:t>
            </a:r>
            <a:r>
              <a:rPr lang="en-US" altLang="zh-CN" sz="1600" b="1" dirty="0">
                <a:solidFill>
                  <a:srgbClr val="112F70"/>
                </a:solidFill>
                <a:latin typeface="微软雅黑" panose="020B0503020204020204" pitchFamily="34" charset="-122"/>
                <a:ea typeface="微软雅黑" panose="020B0503020204020204" pitchFamily="34" charset="-122"/>
              </a:rPr>
              <a:t>3</a:t>
            </a:r>
            <a:r>
              <a:rPr lang="zh-CN" altLang="en-US" sz="1600" b="1" dirty="0">
                <a:solidFill>
                  <a:srgbClr val="112F70"/>
                </a:solidFill>
                <a:latin typeface="微软雅黑" panose="020B0503020204020204" pitchFamily="34" charset="-122"/>
                <a:ea typeface="微软雅黑" panose="020B0503020204020204" pitchFamily="34" charset="-122"/>
              </a:rPr>
              <a:t>）体质测试成绩、宿舍个人卫生成绩以学校各职能部门反馈分数为准，按照如下规则进行折算：</a:t>
            </a:r>
          </a:p>
          <a:p>
            <a:pPr marL="342900" indent="-342900" fontAlgn="auto">
              <a:lnSpc>
                <a:spcPct val="150000"/>
              </a:lnSpc>
              <a:buFont typeface="+mj-ea"/>
              <a:buAutoNum type="circleNumDbPlain"/>
            </a:pPr>
            <a:r>
              <a:rPr lang="zh-CN" altLang="en-US" sz="1600" dirty="0">
                <a:solidFill>
                  <a:srgbClr val="112F70"/>
                </a:solidFill>
                <a:latin typeface="微软雅黑" panose="020B0503020204020204" pitchFamily="34" charset="-122"/>
                <a:ea typeface="微软雅黑" panose="020B0503020204020204" pitchFamily="34" charset="-122"/>
              </a:rPr>
              <a:t>体质测试成绩为“优秀”“良好”（即百分制成绩为</a:t>
            </a:r>
            <a:r>
              <a:rPr lang="en-US" altLang="zh-CN" sz="1600" dirty="0">
                <a:solidFill>
                  <a:srgbClr val="112F70"/>
                </a:solidFill>
                <a:latin typeface="微软雅黑" panose="020B0503020204020204" pitchFamily="34" charset="-122"/>
                <a:ea typeface="微软雅黑" panose="020B0503020204020204" pitchFamily="34" charset="-122"/>
              </a:rPr>
              <a:t>80-100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分；成绩为“及格”“免测”“缓测”（即百分制成绩为</a:t>
            </a:r>
            <a:r>
              <a:rPr lang="en-US" altLang="zh-CN" sz="1600" dirty="0">
                <a:solidFill>
                  <a:srgbClr val="112F70"/>
                </a:solidFill>
                <a:latin typeface="微软雅黑" panose="020B0503020204020204" pitchFamily="34" charset="-122"/>
                <a:ea typeface="微软雅黑" panose="020B0503020204020204" pitchFamily="34" charset="-122"/>
              </a:rPr>
              <a:t>60-80</a:t>
            </a:r>
            <a:r>
              <a:rPr lang="zh-CN" altLang="en-US" sz="1600" dirty="0">
                <a:solidFill>
                  <a:srgbClr val="112F70"/>
                </a:solidFill>
                <a:latin typeface="微软雅黑" panose="020B0503020204020204" pitchFamily="34" charset="-122"/>
                <a:ea typeface="微软雅黑" panose="020B0503020204020204" pitchFamily="34" charset="-122"/>
              </a:rPr>
              <a:t>分，不含</a:t>
            </a:r>
            <a:r>
              <a:rPr lang="en-US" altLang="zh-CN" sz="1600" dirty="0">
                <a:solidFill>
                  <a:srgbClr val="112F70"/>
                </a:solidFill>
                <a:latin typeface="微软雅黑" panose="020B0503020204020204" pitchFamily="34" charset="-122"/>
                <a:ea typeface="微软雅黑" panose="020B0503020204020204" pitchFamily="34" charset="-122"/>
              </a:rPr>
              <a:t>80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分；成绩为“不及格”（即百分制成绩为</a:t>
            </a:r>
            <a:r>
              <a:rPr lang="en-US" altLang="zh-CN" sz="1600" dirty="0">
                <a:solidFill>
                  <a:srgbClr val="112F70"/>
                </a:solidFill>
                <a:latin typeface="微软雅黑" panose="020B0503020204020204" pitchFamily="34" charset="-122"/>
                <a:ea typeface="微软雅黑" panose="020B0503020204020204" pitchFamily="34" charset="-122"/>
              </a:rPr>
              <a:t>60</a:t>
            </a:r>
            <a:r>
              <a:rPr lang="zh-CN" altLang="en-US" sz="1600" dirty="0">
                <a:solidFill>
                  <a:srgbClr val="112F70"/>
                </a:solidFill>
                <a:latin typeface="微软雅黑" panose="020B0503020204020204" pitchFamily="34" charset="-122"/>
                <a:ea typeface="微软雅黑" panose="020B0503020204020204" pitchFamily="34" charset="-122"/>
              </a:rPr>
              <a:t>分以下）的，记</a:t>
            </a:r>
            <a:r>
              <a:rPr lang="en-US" altLang="zh-CN" sz="1600" dirty="0">
                <a:solidFill>
                  <a:srgbClr val="112F70"/>
                </a:solidFill>
                <a:latin typeface="微软雅黑" panose="020B0503020204020204" pitchFamily="34" charset="-122"/>
                <a:ea typeface="微软雅黑" panose="020B0503020204020204" pitchFamily="34" charset="-122"/>
              </a:rPr>
              <a:t>0</a:t>
            </a:r>
            <a:r>
              <a:rPr lang="zh-CN" altLang="en-US" sz="1600" dirty="0">
                <a:solidFill>
                  <a:srgbClr val="112F70"/>
                </a:solidFill>
                <a:latin typeface="微软雅黑" panose="020B0503020204020204" pitchFamily="34" charset="-122"/>
                <a:ea typeface="微软雅黑" panose="020B0503020204020204" pitchFamily="34" charset="-122"/>
              </a:rPr>
              <a:t>分。</a:t>
            </a:r>
          </a:p>
          <a:p>
            <a:pPr marL="342900" indent="-342900" fontAlgn="auto">
              <a:lnSpc>
                <a:spcPct val="150000"/>
              </a:lnSpc>
              <a:buFont typeface="+mj-ea"/>
              <a:buAutoNum type="circleNumDbPlain"/>
            </a:pPr>
            <a:r>
              <a:rPr lang="zh-CN" altLang="en-US" sz="1600" dirty="0">
                <a:solidFill>
                  <a:srgbClr val="112F70"/>
                </a:solidFill>
                <a:latin typeface="微软雅黑" panose="020B0503020204020204" pitchFamily="34" charset="-122"/>
                <a:ea typeface="微软雅黑" panose="020B0503020204020204" pitchFamily="34" charset="-122"/>
              </a:rPr>
              <a:t>宿舍个人卫生成绩为</a:t>
            </a:r>
            <a:r>
              <a:rPr lang="en-US" altLang="zh-CN" sz="1600" dirty="0">
                <a:solidFill>
                  <a:srgbClr val="112F70"/>
                </a:solidFill>
                <a:latin typeface="微软雅黑" panose="020B0503020204020204" pitchFamily="34" charset="-122"/>
                <a:ea typeface="微软雅黑" panose="020B0503020204020204" pitchFamily="34" charset="-122"/>
              </a:rPr>
              <a:t>80-100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分；成绩为</a:t>
            </a:r>
            <a:r>
              <a:rPr lang="en-US" altLang="zh-CN" sz="1600" dirty="0">
                <a:solidFill>
                  <a:srgbClr val="112F70"/>
                </a:solidFill>
                <a:latin typeface="微软雅黑" panose="020B0503020204020204" pitchFamily="34" charset="-122"/>
                <a:ea typeface="微软雅黑" panose="020B0503020204020204" pitchFamily="34" charset="-122"/>
              </a:rPr>
              <a:t>60-80</a:t>
            </a:r>
            <a:r>
              <a:rPr lang="zh-CN" altLang="en-US" sz="1600" dirty="0">
                <a:solidFill>
                  <a:srgbClr val="112F70"/>
                </a:solidFill>
                <a:latin typeface="微软雅黑" panose="020B0503020204020204" pitchFamily="34" charset="-122"/>
                <a:ea typeface="微软雅黑" panose="020B0503020204020204" pitchFamily="34" charset="-122"/>
              </a:rPr>
              <a:t>分，（不含</a:t>
            </a:r>
            <a:r>
              <a:rPr lang="en-US" altLang="zh-CN" sz="1600" dirty="0">
                <a:solidFill>
                  <a:srgbClr val="112F70"/>
                </a:solidFill>
                <a:latin typeface="微软雅黑" panose="020B0503020204020204" pitchFamily="34" charset="-122"/>
                <a:ea typeface="微软雅黑" panose="020B0503020204020204" pitchFamily="34" charset="-122"/>
              </a:rPr>
              <a:t>80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分；成绩为</a:t>
            </a:r>
            <a:r>
              <a:rPr lang="en-US" altLang="zh-CN" sz="1600" dirty="0">
                <a:solidFill>
                  <a:srgbClr val="112F70"/>
                </a:solidFill>
                <a:latin typeface="微软雅黑" panose="020B0503020204020204" pitchFamily="34" charset="-122"/>
                <a:ea typeface="微软雅黑" panose="020B0503020204020204" pitchFamily="34" charset="-122"/>
              </a:rPr>
              <a:t>60</a:t>
            </a:r>
            <a:r>
              <a:rPr lang="zh-CN" altLang="en-US" sz="1600" dirty="0">
                <a:solidFill>
                  <a:srgbClr val="112F70"/>
                </a:solidFill>
                <a:latin typeface="微软雅黑" panose="020B0503020204020204" pitchFamily="34" charset="-122"/>
                <a:ea typeface="微软雅黑" panose="020B0503020204020204" pitchFamily="34" charset="-122"/>
              </a:rPr>
              <a:t>分以下的，记</a:t>
            </a:r>
            <a:r>
              <a:rPr lang="en-US" altLang="zh-CN" sz="1600" dirty="0">
                <a:solidFill>
                  <a:srgbClr val="112F70"/>
                </a:solidFill>
                <a:latin typeface="微软雅黑" panose="020B0503020204020204" pitchFamily="34" charset="-122"/>
                <a:ea typeface="微软雅黑" panose="020B0503020204020204" pitchFamily="34" charset="-122"/>
              </a:rPr>
              <a:t>0</a:t>
            </a:r>
            <a:r>
              <a:rPr lang="zh-CN" altLang="en-US" sz="1600" dirty="0">
                <a:solidFill>
                  <a:srgbClr val="112F70"/>
                </a:solidFill>
                <a:latin typeface="微软雅黑" panose="020B0503020204020204" pitchFamily="34" charset="-122"/>
                <a:ea typeface="微软雅黑" panose="020B0503020204020204" pitchFamily="34" charset="-122"/>
              </a:rPr>
              <a:t>分。</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（五）社会工作优秀奖学金</a:t>
            </a:r>
          </a:p>
        </p:txBody>
      </p:sp>
    </p:spTree>
    <p:extLst>
      <p:ext uri="{BB962C8B-B14F-4D97-AF65-F5344CB8AC3E}">
        <p14:creationId xmlns:p14="http://schemas.microsoft.com/office/powerpoint/2010/main" val="4275314989"/>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47564" y="627534"/>
            <a:ext cx="7848872" cy="4111510"/>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1. </a:t>
            </a:r>
            <a:r>
              <a:rPr lang="zh-CN" altLang="en-US" sz="1600" b="1" dirty="0">
                <a:solidFill>
                  <a:srgbClr val="112F70"/>
                </a:solidFill>
                <a:latin typeface="微软雅黑" panose="020B0503020204020204" pitchFamily="34" charset="-122"/>
                <a:ea typeface="微软雅黑" panose="020B0503020204020204" pitchFamily="34" charset="-122"/>
              </a:rPr>
              <a:t>评选要求</a:t>
            </a:r>
            <a:endParaRPr lang="en-US" altLang="zh-CN" sz="1600" b="1" dirty="0">
              <a:solidFill>
                <a:srgbClr val="112F70"/>
              </a:solidFill>
              <a:latin typeface="微软雅黑" panose="020B0503020204020204" pitchFamily="34" charset="-122"/>
              <a:ea typeface="微软雅黑" panose="020B0503020204020204" pitchFamily="34" charset="-122"/>
            </a:endParaRP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上一学年（学期）学习加权平均成绩较上上学年（学期）相比进步明显，且学习成绩无不及格，按不多于参评人数的</a:t>
            </a:r>
            <a:r>
              <a:rPr lang="en-US" altLang="zh-CN" sz="1600" dirty="0">
                <a:solidFill>
                  <a:srgbClr val="112F70"/>
                </a:solidFill>
                <a:latin typeface="微软雅黑" panose="020B0503020204020204" pitchFamily="34" charset="-122"/>
                <a:ea typeface="微软雅黑" panose="020B0503020204020204" pitchFamily="34" charset="-122"/>
              </a:rPr>
              <a:t>3%</a:t>
            </a:r>
            <a:r>
              <a:rPr lang="zh-CN" altLang="en-US" sz="1600" dirty="0">
                <a:solidFill>
                  <a:srgbClr val="112F70"/>
                </a:solidFill>
                <a:latin typeface="微软雅黑" panose="020B0503020204020204" pitchFamily="34" charset="-122"/>
                <a:ea typeface="微软雅黑" panose="020B0503020204020204" pitchFamily="34" charset="-122"/>
              </a:rPr>
              <a:t>评选，奖励金额为</a:t>
            </a:r>
            <a:r>
              <a:rPr lang="en-US" altLang="zh-CN" sz="1600" dirty="0">
                <a:solidFill>
                  <a:srgbClr val="112F70"/>
                </a:solidFill>
                <a:latin typeface="微软雅黑" panose="020B0503020204020204" pitchFamily="34" charset="-122"/>
                <a:ea typeface="微软雅黑" panose="020B0503020204020204" pitchFamily="34" charset="-122"/>
              </a:rPr>
              <a:t>500</a:t>
            </a:r>
            <a:r>
              <a:rPr lang="zh-CN" altLang="en-US" sz="1600" dirty="0">
                <a:solidFill>
                  <a:srgbClr val="112F70"/>
                </a:solidFill>
                <a:latin typeface="微软雅黑" panose="020B0503020204020204" pitchFamily="34" charset="-122"/>
                <a:ea typeface="微软雅黑" panose="020B0503020204020204" pitchFamily="34" charset="-122"/>
              </a:rPr>
              <a:t>元</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人</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学年。其中，大三年级学生和大四年级学生按照前两个学年的学习进步幅度进行比较，大二年级学生按照大一阶段两个学期的学习进步幅度进行比较。此项奖学金与学习优秀奖学金不兼得。</a:t>
            </a:r>
            <a:endParaRPr lang="en-US" altLang="zh-CN" sz="1600" dirty="0">
              <a:solidFill>
                <a:srgbClr val="112F70"/>
              </a:solidFill>
              <a:latin typeface="微软雅黑" panose="020B0503020204020204" pitchFamily="34" charset="-122"/>
              <a:ea typeface="微软雅黑" panose="020B0503020204020204" pitchFamily="34" charset="-122"/>
            </a:endParaRPr>
          </a:p>
          <a:p>
            <a:pPr marL="342265" indent="-342265"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2. </a:t>
            </a:r>
            <a:r>
              <a:rPr lang="zh-CN" altLang="en-US" sz="1600" b="1" dirty="0">
                <a:solidFill>
                  <a:srgbClr val="112F70"/>
                </a:solidFill>
                <a:latin typeface="微软雅黑" panose="020B0503020204020204" pitchFamily="34" charset="-122"/>
                <a:ea typeface="微软雅黑" panose="020B0503020204020204" pitchFamily="34" charset="-122"/>
              </a:rPr>
              <a:t>评选方式</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由学院评审小组办公室对申请人材料进行初步审核，当符合评审要求的合格申请人大于评选名额时，由学院评审小组办公室对申请人进行达成性评价，根据学习进步幅度百分比由高到低确定评选名单；当合格申请人小于或等于评选名额时，按照满足推荐条件的实际人数确定评选名单。</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（六）学习进步奖学金</a:t>
            </a:r>
          </a:p>
        </p:txBody>
      </p:sp>
    </p:spTree>
    <p:extLst>
      <p:ext uri="{BB962C8B-B14F-4D97-AF65-F5344CB8AC3E}">
        <p14:creationId xmlns:p14="http://schemas.microsoft.com/office/powerpoint/2010/main" val="573328432"/>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765787" y="843558"/>
            <a:ext cx="7848872" cy="2951898"/>
          </a:xfrm>
          <a:prstGeom prst="rect">
            <a:avLst/>
          </a:prstGeom>
          <a:noFill/>
        </p:spPr>
        <p:txBody>
          <a:bodyPr wrap="square" rtlCol="0">
            <a:spAutoFit/>
          </a:bodyPr>
          <a:lstStyle/>
          <a:p>
            <a:pPr fontAlgn="auto">
              <a:lnSpc>
                <a:spcPct val="150000"/>
              </a:lnSpc>
            </a:pPr>
            <a:r>
              <a:rPr lang="en-US" altLang="zh-CN" b="1" dirty="0">
                <a:solidFill>
                  <a:srgbClr val="112F70"/>
                </a:solidFill>
                <a:latin typeface="微软雅黑" panose="020B0503020204020204" pitchFamily="34" charset="-122"/>
                <a:ea typeface="微软雅黑" panose="020B0503020204020204" pitchFamily="34" charset="-122"/>
              </a:rPr>
              <a:t>1. </a:t>
            </a:r>
            <a:r>
              <a:rPr lang="zh-CN" altLang="en-US" b="1" dirty="0">
                <a:solidFill>
                  <a:srgbClr val="112F70"/>
                </a:solidFill>
                <a:latin typeface="微软雅黑" panose="020B0503020204020204" pitchFamily="34" charset="-122"/>
                <a:ea typeface="微软雅黑" panose="020B0503020204020204" pitchFamily="34" charset="-122"/>
              </a:rPr>
              <a:t>评选要求</a:t>
            </a:r>
            <a:endParaRPr lang="en-US" altLang="zh-CN" b="1" dirty="0">
              <a:solidFill>
                <a:srgbClr val="112F70"/>
              </a:solidFill>
              <a:latin typeface="微软雅黑" panose="020B0503020204020204" pitchFamily="34" charset="-122"/>
              <a:ea typeface="微软雅黑" panose="020B0503020204020204" pitchFamily="34" charset="-122"/>
            </a:endParaRPr>
          </a:p>
          <a:p>
            <a:pPr fontAlgn="auto">
              <a:lnSpc>
                <a:spcPct val="150000"/>
              </a:lnSpc>
            </a:pPr>
            <a:r>
              <a:rPr lang="zh-CN" altLang="en-US" dirty="0">
                <a:solidFill>
                  <a:srgbClr val="112F70"/>
                </a:solidFill>
                <a:latin typeface="微软雅黑" panose="020B0503020204020204" pitchFamily="34" charset="-122"/>
                <a:ea typeface="微软雅黑" panose="020B0503020204020204" pitchFamily="34" charset="-122"/>
              </a:rPr>
              <a:t>（</a:t>
            </a:r>
            <a:r>
              <a:rPr lang="en-US" altLang="zh-CN" dirty="0">
                <a:solidFill>
                  <a:srgbClr val="112F70"/>
                </a:solidFill>
                <a:latin typeface="微软雅黑" panose="020B0503020204020204" pitchFamily="34" charset="-122"/>
                <a:ea typeface="微软雅黑" panose="020B0503020204020204" pitchFamily="34" charset="-122"/>
              </a:rPr>
              <a:t>1</a:t>
            </a:r>
            <a:r>
              <a:rPr lang="zh-CN" altLang="en-US" dirty="0">
                <a:solidFill>
                  <a:srgbClr val="112F70"/>
                </a:solidFill>
                <a:latin typeface="微软雅黑" panose="020B0503020204020204" pitchFamily="34" charset="-122"/>
                <a:ea typeface="微软雅黑" panose="020B0503020204020204" pitchFamily="34" charset="-122"/>
              </a:rPr>
              <a:t>）荣获校级及以上三好学生或优秀学生干部称号者；</a:t>
            </a:r>
            <a:endParaRPr lang="en-US" altLang="zh-CN" dirty="0">
              <a:solidFill>
                <a:srgbClr val="112F70"/>
              </a:solidFill>
              <a:latin typeface="微软雅黑" panose="020B0503020204020204" pitchFamily="34" charset="-122"/>
              <a:ea typeface="微软雅黑" panose="020B0503020204020204" pitchFamily="34" charset="-122"/>
            </a:endParaRPr>
          </a:p>
          <a:p>
            <a:pPr fontAlgn="auto">
              <a:lnSpc>
                <a:spcPct val="150000"/>
              </a:lnSpc>
            </a:pPr>
            <a:r>
              <a:rPr lang="zh-CN" altLang="en-US" dirty="0">
                <a:solidFill>
                  <a:srgbClr val="112F70"/>
                </a:solidFill>
                <a:latin typeface="微软雅黑" panose="020B0503020204020204" pitchFamily="34" charset="-122"/>
                <a:ea typeface="微软雅黑" panose="020B0503020204020204" pitchFamily="34" charset="-122"/>
              </a:rPr>
              <a:t>（</a:t>
            </a:r>
            <a:r>
              <a:rPr lang="en-US" altLang="zh-CN" dirty="0">
                <a:solidFill>
                  <a:srgbClr val="112F70"/>
                </a:solidFill>
                <a:latin typeface="微软雅黑" panose="020B0503020204020204" pitchFamily="34" charset="-122"/>
                <a:ea typeface="微软雅黑" panose="020B0503020204020204" pitchFamily="34" charset="-122"/>
              </a:rPr>
              <a:t>2</a:t>
            </a:r>
            <a:r>
              <a:rPr lang="zh-CN" altLang="en-US" dirty="0">
                <a:solidFill>
                  <a:srgbClr val="112F70"/>
                </a:solidFill>
                <a:latin typeface="微软雅黑" panose="020B0503020204020204" pitchFamily="34" charset="-122"/>
                <a:ea typeface="微软雅黑" panose="020B0503020204020204" pitchFamily="34" charset="-122"/>
              </a:rPr>
              <a:t>）符合专项奖学金提供者要求的专项条件；</a:t>
            </a:r>
            <a:endParaRPr lang="en-US" altLang="zh-CN" dirty="0">
              <a:solidFill>
                <a:srgbClr val="112F70"/>
              </a:solidFill>
              <a:latin typeface="微软雅黑" panose="020B0503020204020204" pitchFamily="34" charset="-122"/>
              <a:ea typeface="微软雅黑" panose="020B0503020204020204" pitchFamily="34" charset="-122"/>
            </a:endParaRPr>
          </a:p>
          <a:p>
            <a:pPr fontAlgn="auto">
              <a:lnSpc>
                <a:spcPct val="150000"/>
              </a:lnSpc>
            </a:pPr>
            <a:r>
              <a:rPr lang="zh-CN" altLang="en-US" dirty="0">
                <a:solidFill>
                  <a:srgbClr val="112F70"/>
                </a:solidFill>
                <a:latin typeface="微软雅黑" panose="020B0503020204020204" pitchFamily="34" charset="-122"/>
                <a:ea typeface="微软雅黑" panose="020B0503020204020204" pitchFamily="34" charset="-122"/>
              </a:rPr>
              <a:t>（</a:t>
            </a:r>
            <a:r>
              <a:rPr lang="en-US" altLang="zh-CN" dirty="0">
                <a:solidFill>
                  <a:srgbClr val="112F70"/>
                </a:solidFill>
                <a:latin typeface="微软雅黑" panose="020B0503020204020204" pitchFamily="34" charset="-122"/>
                <a:ea typeface="微软雅黑" panose="020B0503020204020204" pitchFamily="34" charset="-122"/>
              </a:rPr>
              <a:t>3</a:t>
            </a:r>
            <a:r>
              <a:rPr lang="zh-CN" altLang="en-US" dirty="0">
                <a:solidFill>
                  <a:srgbClr val="112F70"/>
                </a:solidFill>
                <a:latin typeface="微软雅黑" panose="020B0503020204020204" pitchFamily="34" charset="-122"/>
                <a:ea typeface="微软雅黑" panose="020B0503020204020204" pitchFamily="34" charset="-122"/>
              </a:rPr>
              <a:t>）如专项奖学金提供者有特殊要求，以上条件可适当放宽；</a:t>
            </a:r>
            <a:endParaRPr lang="en-US" altLang="zh-CN" dirty="0">
              <a:solidFill>
                <a:srgbClr val="112F70"/>
              </a:solidFill>
              <a:latin typeface="微软雅黑" panose="020B0503020204020204" pitchFamily="34" charset="-122"/>
              <a:ea typeface="微软雅黑" panose="020B0503020204020204" pitchFamily="34" charset="-122"/>
            </a:endParaRPr>
          </a:p>
          <a:p>
            <a:pPr fontAlgn="auto">
              <a:lnSpc>
                <a:spcPct val="150000"/>
              </a:lnSpc>
            </a:pPr>
            <a:r>
              <a:rPr lang="zh-CN" altLang="en-US" dirty="0">
                <a:solidFill>
                  <a:srgbClr val="112F70"/>
                </a:solidFill>
                <a:latin typeface="微软雅黑" panose="020B0503020204020204" pitchFamily="34" charset="-122"/>
                <a:ea typeface="微软雅黑" panose="020B0503020204020204" pitchFamily="34" charset="-122"/>
              </a:rPr>
              <a:t>（</a:t>
            </a:r>
            <a:r>
              <a:rPr lang="en-US" altLang="zh-CN" dirty="0">
                <a:solidFill>
                  <a:srgbClr val="112F70"/>
                </a:solidFill>
                <a:latin typeface="微软雅黑" panose="020B0503020204020204" pitchFamily="34" charset="-122"/>
                <a:ea typeface="微软雅黑" panose="020B0503020204020204" pitchFamily="34" charset="-122"/>
              </a:rPr>
              <a:t>4</a:t>
            </a:r>
            <a:r>
              <a:rPr lang="zh-CN" altLang="en-US" dirty="0">
                <a:solidFill>
                  <a:srgbClr val="112F70"/>
                </a:solidFill>
                <a:latin typeface="微软雅黑" panose="020B0503020204020204" pitchFamily="34" charset="-122"/>
                <a:ea typeface="微软雅黑" panose="020B0503020204020204" pitchFamily="34" charset="-122"/>
              </a:rPr>
              <a:t>）国家奖学金按照</a:t>
            </a:r>
            <a:r>
              <a:rPr lang="en-US" altLang="zh-CN" dirty="0">
                <a:solidFill>
                  <a:srgbClr val="112F70"/>
                </a:solidFill>
                <a:latin typeface="微软雅黑" panose="020B0503020204020204" pitchFamily="34" charset="-122"/>
                <a:ea typeface="微软雅黑" panose="020B0503020204020204" pitchFamily="34" charset="-122"/>
              </a:rPr>
              <a:t>《</a:t>
            </a:r>
            <a:r>
              <a:rPr lang="zh-CN" altLang="en-US" dirty="0">
                <a:solidFill>
                  <a:srgbClr val="112F70"/>
                </a:solidFill>
                <a:latin typeface="微软雅黑" panose="020B0503020204020204" pitchFamily="34" charset="-122"/>
                <a:ea typeface="微软雅黑" panose="020B0503020204020204" pitchFamily="34" charset="-122"/>
              </a:rPr>
              <a:t>北京交通大学经济管理学院本科生国家奖学金实施细则</a:t>
            </a:r>
            <a:r>
              <a:rPr lang="en-US" altLang="zh-CN" dirty="0">
                <a:solidFill>
                  <a:srgbClr val="112F70"/>
                </a:solidFill>
                <a:latin typeface="微软雅黑" panose="020B0503020204020204" pitchFamily="34" charset="-122"/>
                <a:ea typeface="微软雅黑" panose="020B0503020204020204" pitchFamily="34" charset="-122"/>
              </a:rPr>
              <a:t>》</a:t>
            </a:r>
            <a:r>
              <a:rPr lang="zh-CN" altLang="en-US" dirty="0">
                <a:solidFill>
                  <a:srgbClr val="112F70"/>
                </a:solidFill>
                <a:latin typeface="微软雅黑" panose="020B0503020204020204" pitchFamily="34" charset="-122"/>
                <a:ea typeface="微软雅黑" panose="020B0503020204020204" pitchFamily="34" charset="-122"/>
              </a:rPr>
              <a:t>评选，国家励志奖学金按照</a:t>
            </a:r>
            <a:r>
              <a:rPr lang="en-US" altLang="zh-CN" dirty="0">
                <a:solidFill>
                  <a:srgbClr val="112F70"/>
                </a:solidFill>
                <a:latin typeface="微软雅黑" panose="020B0503020204020204" pitchFamily="34" charset="-122"/>
                <a:ea typeface="微软雅黑" panose="020B0503020204020204" pitchFamily="34" charset="-122"/>
              </a:rPr>
              <a:t>《</a:t>
            </a:r>
            <a:r>
              <a:rPr lang="zh-CN" altLang="en-US" dirty="0">
                <a:solidFill>
                  <a:srgbClr val="112F70"/>
                </a:solidFill>
                <a:latin typeface="微软雅黑" panose="020B0503020204020204" pitchFamily="34" charset="-122"/>
                <a:ea typeface="微软雅黑" panose="020B0503020204020204" pitchFamily="34" charset="-122"/>
              </a:rPr>
              <a:t>北京交通大学经济管理学院本科生国家励志奖学金实施细则</a:t>
            </a:r>
            <a:r>
              <a:rPr lang="en-US" altLang="zh-CN" dirty="0">
                <a:solidFill>
                  <a:srgbClr val="112F70"/>
                </a:solidFill>
                <a:latin typeface="微软雅黑" panose="020B0503020204020204" pitchFamily="34" charset="-122"/>
                <a:ea typeface="微软雅黑" panose="020B0503020204020204" pitchFamily="34" charset="-122"/>
              </a:rPr>
              <a:t>》</a:t>
            </a:r>
            <a:r>
              <a:rPr lang="zh-CN" altLang="en-US" dirty="0">
                <a:solidFill>
                  <a:srgbClr val="112F70"/>
                </a:solidFill>
                <a:latin typeface="微软雅黑" panose="020B0503020204020204" pitchFamily="34" charset="-122"/>
                <a:ea typeface="微软雅黑" panose="020B0503020204020204" pitchFamily="34" charset="-122"/>
              </a:rPr>
              <a:t>评选。</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（七）专项奖学金</a:t>
            </a:r>
          </a:p>
        </p:txBody>
      </p:sp>
    </p:spTree>
    <p:extLst>
      <p:ext uri="{BB962C8B-B14F-4D97-AF65-F5344CB8AC3E}">
        <p14:creationId xmlns:p14="http://schemas.microsoft.com/office/powerpoint/2010/main" val="2012828298"/>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767395" y="1131843"/>
            <a:ext cx="7332686" cy="2399665"/>
          </a:xfrm>
          <a:prstGeom prst="rect">
            <a:avLst/>
          </a:prstGeom>
          <a:noFill/>
        </p:spPr>
        <p:txBody>
          <a:bodyPr wrap="square" rtlCol="0">
            <a:spAutoFit/>
          </a:bodyPr>
          <a:lstStyle/>
          <a:p>
            <a:pPr indent="508000" fontAlgn="auto">
              <a:lnSpc>
                <a:spcPct val="150000"/>
              </a:lnSpc>
              <a:extLst>
                <a:ext uri="{35155182-B16C-46BC-9424-99874614C6A1}">
                  <wpsdc:indentchars xmlns="" xmlns:wpsdc="http://www.wps.cn/officeDocument/2017/drawingmlCustomData" val="200" checksum="282533468"/>
                </a:ext>
              </a:extLst>
            </a:pPr>
            <a:r>
              <a:rPr lang="zh-CN" altLang="en-US" sz="2000" b="1" dirty="0">
                <a:solidFill>
                  <a:srgbClr val="112F70"/>
                </a:solidFill>
                <a:latin typeface="微软雅黑" panose="020B0503020204020204" pitchFamily="34" charset="-122"/>
                <a:ea typeface="微软雅黑" panose="020B0503020204020204" pitchFamily="34" charset="-122"/>
              </a:rPr>
              <a:t>为深入贯彻党和国家的教育方针，落实立德树人根本任务，促进学生德智体美劳全面发展，根据</a:t>
            </a:r>
            <a:r>
              <a:rPr lang="en-US" altLang="zh-CN" sz="2000" b="1" dirty="0">
                <a:solidFill>
                  <a:srgbClr val="112F70"/>
                </a:solidFill>
                <a:latin typeface="微软雅黑" panose="020B0503020204020204" pitchFamily="34" charset="-122"/>
                <a:ea typeface="微软雅黑" panose="020B0503020204020204" pitchFamily="34" charset="-122"/>
              </a:rPr>
              <a:t>《</a:t>
            </a:r>
            <a:r>
              <a:rPr lang="zh-CN" altLang="en-US" sz="2000" b="1" dirty="0">
                <a:solidFill>
                  <a:srgbClr val="112F70"/>
                </a:solidFill>
                <a:latin typeface="微软雅黑" panose="020B0503020204020204" pitchFamily="34" charset="-122"/>
                <a:ea typeface="微软雅黑" panose="020B0503020204020204" pitchFamily="34" charset="-122"/>
              </a:rPr>
              <a:t>中华人民共和国教育法</a:t>
            </a:r>
            <a:r>
              <a:rPr lang="en-US" altLang="zh-CN" sz="2000" b="1" dirty="0">
                <a:solidFill>
                  <a:srgbClr val="112F70"/>
                </a:solidFill>
                <a:latin typeface="微软雅黑" panose="020B0503020204020204" pitchFamily="34" charset="-122"/>
                <a:ea typeface="微软雅黑" panose="020B0503020204020204" pitchFamily="34" charset="-122"/>
              </a:rPr>
              <a:t>》《</a:t>
            </a:r>
            <a:r>
              <a:rPr lang="zh-CN" altLang="en-US" sz="2000" b="1" dirty="0">
                <a:solidFill>
                  <a:srgbClr val="112F70"/>
                </a:solidFill>
                <a:latin typeface="微软雅黑" panose="020B0503020204020204" pitchFamily="34" charset="-122"/>
                <a:ea typeface="微软雅黑" panose="020B0503020204020204" pitchFamily="34" charset="-122"/>
              </a:rPr>
              <a:t>中华人民共和国高等教育法</a:t>
            </a:r>
            <a:r>
              <a:rPr lang="en-US" altLang="zh-CN" sz="2000" b="1" dirty="0">
                <a:solidFill>
                  <a:srgbClr val="112F70"/>
                </a:solidFill>
                <a:latin typeface="微软雅黑" panose="020B0503020204020204" pitchFamily="34" charset="-122"/>
                <a:ea typeface="微软雅黑" panose="020B0503020204020204" pitchFamily="34" charset="-122"/>
              </a:rPr>
              <a:t>》《</a:t>
            </a:r>
            <a:r>
              <a:rPr lang="zh-CN" altLang="en-US" sz="2000" b="1" dirty="0">
                <a:solidFill>
                  <a:srgbClr val="112F70"/>
                </a:solidFill>
                <a:latin typeface="微软雅黑" panose="020B0503020204020204" pitchFamily="34" charset="-122"/>
                <a:ea typeface="微软雅黑" panose="020B0503020204020204" pitchFamily="34" charset="-122"/>
              </a:rPr>
              <a:t>普通高等学校学生管理规定</a:t>
            </a:r>
            <a:r>
              <a:rPr lang="en-US" altLang="zh-CN" sz="2000" b="1" dirty="0">
                <a:solidFill>
                  <a:srgbClr val="112F70"/>
                </a:solidFill>
                <a:latin typeface="微软雅黑" panose="020B0503020204020204" pitchFamily="34" charset="-122"/>
                <a:ea typeface="微软雅黑" panose="020B0503020204020204" pitchFamily="34" charset="-122"/>
              </a:rPr>
              <a:t>》《</a:t>
            </a:r>
            <a:r>
              <a:rPr lang="zh-CN" altLang="en-US" sz="2000" b="1" dirty="0">
                <a:solidFill>
                  <a:srgbClr val="112F70"/>
                </a:solidFill>
                <a:latin typeface="微软雅黑" panose="020B0503020204020204" pitchFamily="34" charset="-122"/>
                <a:ea typeface="微软雅黑" panose="020B0503020204020204" pitchFamily="34" charset="-122"/>
              </a:rPr>
              <a:t>北京交通大学学生管理规定</a:t>
            </a:r>
            <a:r>
              <a:rPr lang="en-US" altLang="zh-CN" sz="2000" b="1" dirty="0">
                <a:solidFill>
                  <a:srgbClr val="112F70"/>
                </a:solidFill>
                <a:latin typeface="微软雅黑" panose="020B0503020204020204" pitchFamily="34" charset="-122"/>
                <a:ea typeface="微软雅黑" panose="020B0503020204020204" pitchFamily="34" charset="-122"/>
              </a:rPr>
              <a:t>》《</a:t>
            </a:r>
            <a:r>
              <a:rPr lang="zh-CN" altLang="en-US" sz="2000" b="1" dirty="0">
                <a:solidFill>
                  <a:srgbClr val="112F70"/>
                </a:solidFill>
                <a:latin typeface="微软雅黑" panose="020B0503020204020204" pitchFamily="34" charset="-122"/>
                <a:ea typeface="微软雅黑" panose="020B0503020204020204" pitchFamily="34" charset="-122"/>
              </a:rPr>
              <a:t>北京交通大学本科生奖励办法</a:t>
            </a:r>
            <a:r>
              <a:rPr lang="en-US" altLang="zh-CN" sz="2000" b="1" dirty="0">
                <a:solidFill>
                  <a:srgbClr val="112F70"/>
                </a:solidFill>
                <a:latin typeface="微软雅黑" panose="020B0503020204020204" pitchFamily="34" charset="-122"/>
                <a:ea typeface="微软雅黑" panose="020B0503020204020204" pitchFamily="34" charset="-122"/>
              </a:rPr>
              <a:t>》</a:t>
            </a:r>
            <a:r>
              <a:rPr lang="zh-CN" altLang="en-US" sz="2000" b="1" dirty="0">
                <a:solidFill>
                  <a:srgbClr val="112F70"/>
                </a:solidFill>
                <a:latin typeface="微软雅黑" panose="020B0503020204020204" pitchFamily="34" charset="-122"/>
                <a:ea typeface="微软雅黑" panose="020B0503020204020204" pitchFamily="34" charset="-122"/>
              </a:rPr>
              <a:t>的相关规定，结合我院实际情况，制定本实施细则。</a:t>
            </a: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57012" y="627534"/>
            <a:ext cx="7956884" cy="4111510"/>
          </a:xfrm>
          <a:prstGeom prst="rect">
            <a:avLst/>
          </a:prstGeom>
          <a:noFill/>
        </p:spPr>
        <p:txBody>
          <a:bodyPr wrap="square" rtlCol="0">
            <a:spAutoFit/>
          </a:bodyPr>
          <a:lstStyle/>
          <a:p>
            <a:pPr marL="342265" indent="-342265"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2. </a:t>
            </a:r>
            <a:r>
              <a:rPr lang="zh-CN" altLang="en-US" sz="1600" b="1" dirty="0">
                <a:solidFill>
                  <a:srgbClr val="112F70"/>
                </a:solidFill>
                <a:latin typeface="微软雅黑" panose="020B0503020204020204" pitchFamily="34" charset="-122"/>
                <a:ea typeface="微软雅黑" panose="020B0503020204020204" pitchFamily="34" charset="-122"/>
              </a:rPr>
              <a:t>评选方式</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学生申请专项奖学金时应标注申请顺序。</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由学院评审小组办公室对申请人材料进行初步审核，当符合评审要求的合格申请人大于评选名额时，首先根据申请人综合分数由高到低进行排序，排序完成后按照学生申请顺序检索学生所申请的各专项奖学金满额情况。如检索到学生申请专项奖学金未满额且学生符合该专项奖学金申请条件，则学生获得该专项奖学金，如学生申请专项奖学金全部满额，则学生不获得专项奖学金。当专项奖学金合格申请人小于或等于评选名额时，按照满足推荐条件的实际人数确定评选名单。</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综合分数基础分满分为</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分，由学业成绩、函评成绩、体质测试成绩、宿舍个人卫生成绩四部分构成，附加分为德育与全面发展第二课堂积分，按</a:t>
            </a:r>
            <a:r>
              <a:rPr lang="en-US" altLang="zh-CN" sz="1600" dirty="0">
                <a:solidFill>
                  <a:srgbClr val="112F70"/>
                </a:solidFill>
                <a:latin typeface="微软雅黑" panose="020B0503020204020204" pitchFamily="34" charset="-122"/>
                <a:ea typeface="微软雅黑" panose="020B0503020204020204" pitchFamily="34" charset="-122"/>
              </a:rPr>
              <a:t>5%</a:t>
            </a:r>
            <a:r>
              <a:rPr lang="zh-CN" altLang="en-US" sz="1600" dirty="0">
                <a:solidFill>
                  <a:srgbClr val="112F70"/>
                </a:solidFill>
                <a:latin typeface="微软雅黑" panose="020B0503020204020204" pitchFamily="34" charset="-122"/>
                <a:ea typeface="微软雅黑" panose="020B0503020204020204" pitchFamily="34" charset="-122"/>
              </a:rPr>
              <a:t>折算后与基础分相加，组成学生综合分数。</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（七）专项奖学金</a:t>
            </a:r>
          </a:p>
        </p:txBody>
      </p:sp>
    </p:spTree>
    <p:extLst>
      <p:ext uri="{BB962C8B-B14F-4D97-AF65-F5344CB8AC3E}">
        <p14:creationId xmlns:p14="http://schemas.microsoft.com/office/powerpoint/2010/main" val="3839315097"/>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493272" y="699542"/>
            <a:ext cx="8100900" cy="3372846"/>
          </a:xfrm>
          <a:prstGeom prst="rect">
            <a:avLst/>
          </a:prstGeom>
          <a:noFill/>
        </p:spPr>
        <p:txBody>
          <a:bodyPr wrap="square" rtlCol="0">
            <a:spAutoFit/>
          </a:bodyPr>
          <a:lstStyle/>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综合分数计算公式如下：</a:t>
            </a: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综合分数基础分</a:t>
            </a:r>
            <a:r>
              <a:rPr lang="en-US" altLang="zh-CN" sz="1600" b="1" dirty="0">
                <a:solidFill>
                  <a:srgbClr val="112F70"/>
                </a:solidFill>
                <a:latin typeface="微软雅黑" panose="020B0503020204020204" pitchFamily="34" charset="-122"/>
                <a:ea typeface="微软雅黑" panose="020B0503020204020204" pitchFamily="34" charset="-122"/>
              </a:rPr>
              <a:t>=</a:t>
            </a:r>
            <a:r>
              <a:rPr lang="zh-CN" altLang="en-US" sz="1600" b="1" dirty="0">
                <a:solidFill>
                  <a:srgbClr val="112F70"/>
                </a:solidFill>
                <a:latin typeface="微软雅黑" panose="020B0503020204020204" pitchFamily="34" charset="-122"/>
                <a:ea typeface="微软雅黑" panose="020B0503020204020204" pitchFamily="34" charset="-122"/>
              </a:rPr>
              <a:t>学业成绩</a:t>
            </a:r>
            <a:r>
              <a:rPr lang="en-US" altLang="zh-CN" sz="1600" b="1" dirty="0">
                <a:solidFill>
                  <a:srgbClr val="112F70"/>
                </a:solidFill>
                <a:latin typeface="微软雅黑" panose="020B0503020204020204" pitchFamily="34" charset="-122"/>
                <a:ea typeface="微软雅黑" panose="020B0503020204020204" pitchFamily="34" charset="-122"/>
              </a:rPr>
              <a:t>/10*70%+</a:t>
            </a:r>
            <a:r>
              <a:rPr lang="zh-CN" altLang="en-US" sz="1600" b="1" dirty="0">
                <a:solidFill>
                  <a:srgbClr val="112F70"/>
                </a:solidFill>
                <a:latin typeface="微软雅黑" panose="020B0503020204020204" pitchFamily="34" charset="-122"/>
                <a:ea typeface="微软雅黑" panose="020B0503020204020204" pitchFamily="34" charset="-122"/>
              </a:rPr>
              <a:t>函评成绩*</a:t>
            </a:r>
            <a:r>
              <a:rPr lang="en-US" altLang="zh-CN" sz="1600" b="1" dirty="0">
                <a:solidFill>
                  <a:srgbClr val="112F70"/>
                </a:solidFill>
                <a:latin typeface="微软雅黑" panose="020B0503020204020204" pitchFamily="34" charset="-122"/>
                <a:ea typeface="微软雅黑" panose="020B0503020204020204" pitchFamily="34" charset="-122"/>
              </a:rPr>
              <a:t>20%+</a:t>
            </a:r>
            <a:r>
              <a:rPr lang="zh-CN" altLang="en-US" sz="1600" b="1" dirty="0">
                <a:solidFill>
                  <a:srgbClr val="112F70"/>
                </a:solidFill>
                <a:latin typeface="微软雅黑" panose="020B0503020204020204" pitchFamily="34" charset="-122"/>
                <a:ea typeface="微软雅黑" panose="020B0503020204020204" pitchFamily="34" charset="-122"/>
              </a:rPr>
              <a:t>体质测试成绩*</a:t>
            </a:r>
            <a:r>
              <a:rPr lang="en-US" altLang="zh-CN" sz="1600" b="1" dirty="0">
                <a:solidFill>
                  <a:srgbClr val="112F70"/>
                </a:solidFill>
                <a:latin typeface="微软雅黑" panose="020B0503020204020204" pitchFamily="34" charset="-122"/>
                <a:ea typeface="微软雅黑" panose="020B0503020204020204" pitchFamily="34" charset="-122"/>
              </a:rPr>
              <a:t>5%+</a:t>
            </a:r>
            <a:r>
              <a:rPr lang="zh-CN" altLang="en-US" sz="1600" b="1" dirty="0">
                <a:solidFill>
                  <a:srgbClr val="112F70"/>
                </a:solidFill>
                <a:latin typeface="微软雅黑" panose="020B0503020204020204" pitchFamily="34" charset="-122"/>
                <a:ea typeface="微软雅黑" panose="020B0503020204020204" pitchFamily="34" charset="-122"/>
              </a:rPr>
              <a:t>宿舍个人卫生成绩*</a:t>
            </a:r>
            <a:r>
              <a:rPr lang="en-US" altLang="zh-CN" sz="1600" b="1" dirty="0">
                <a:solidFill>
                  <a:srgbClr val="112F70"/>
                </a:solidFill>
                <a:latin typeface="微软雅黑" panose="020B0503020204020204" pitchFamily="34" charset="-122"/>
                <a:ea typeface="微软雅黑" panose="020B0503020204020204" pitchFamily="34" charset="-122"/>
              </a:rPr>
              <a:t>5%</a:t>
            </a: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综合分数</a:t>
            </a:r>
            <a:r>
              <a:rPr lang="en-US" altLang="zh-CN" sz="1600" b="1" dirty="0">
                <a:solidFill>
                  <a:srgbClr val="112F70"/>
                </a:solidFill>
                <a:latin typeface="微软雅黑" panose="020B0503020204020204" pitchFamily="34" charset="-122"/>
                <a:ea typeface="微软雅黑" panose="020B0503020204020204" pitchFamily="34" charset="-122"/>
              </a:rPr>
              <a:t>=</a:t>
            </a:r>
            <a:r>
              <a:rPr lang="zh-CN" altLang="en-US" sz="1600" b="1" dirty="0">
                <a:solidFill>
                  <a:srgbClr val="112F70"/>
                </a:solidFill>
                <a:latin typeface="微软雅黑" panose="020B0503020204020204" pitchFamily="34" charset="-122"/>
                <a:ea typeface="微软雅黑" panose="020B0503020204020204" pitchFamily="34" charset="-122"/>
              </a:rPr>
              <a:t>综合分数基础分</a:t>
            </a:r>
            <a:r>
              <a:rPr lang="en-US" altLang="zh-CN" sz="1600" b="1" dirty="0">
                <a:solidFill>
                  <a:srgbClr val="112F70"/>
                </a:solidFill>
                <a:latin typeface="微软雅黑" panose="020B0503020204020204" pitchFamily="34" charset="-122"/>
                <a:ea typeface="微软雅黑" panose="020B0503020204020204" pitchFamily="34" charset="-122"/>
              </a:rPr>
              <a:t>+</a:t>
            </a:r>
            <a:r>
              <a:rPr lang="zh-CN" altLang="en-US" sz="1600" b="1" dirty="0">
                <a:solidFill>
                  <a:srgbClr val="112F70"/>
                </a:solidFill>
                <a:latin typeface="微软雅黑" panose="020B0503020204020204" pitchFamily="34" charset="-122"/>
                <a:ea typeface="微软雅黑" panose="020B0503020204020204" pitchFamily="34" charset="-122"/>
              </a:rPr>
              <a:t>德育与全面发展第二课堂积分*</a:t>
            </a:r>
            <a:r>
              <a:rPr lang="en-US" altLang="zh-CN" sz="1600" b="1" dirty="0">
                <a:solidFill>
                  <a:srgbClr val="112F70"/>
                </a:solidFill>
                <a:latin typeface="微软雅黑" panose="020B0503020204020204" pitchFamily="34" charset="-122"/>
                <a:ea typeface="微软雅黑" panose="020B0503020204020204" pitchFamily="34" charset="-122"/>
              </a:rPr>
              <a:t>5%</a:t>
            </a: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a:t>
            </a:r>
            <a:r>
              <a:rPr lang="en-US" altLang="zh-CN" sz="1600" b="1" dirty="0">
                <a:solidFill>
                  <a:srgbClr val="112F70"/>
                </a:solidFill>
                <a:latin typeface="微软雅黑" panose="020B0503020204020204" pitchFamily="34" charset="-122"/>
                <a:ea typeface="微软雅黑" panose="020B0503020204020204" pitchFamily="34" charset="-122"/>
              </a:rPr>
              <a:t>1</a:t>
            </a:r>
            <a:r>
              <a:rPr lang="zh-CN" altLang="en-US" sz="1600" b="1" dirty="0">
                <a:solidFill>
                  <a:srgbClr val="112F70"/>
                </a:solidFill>
                <a:latin typeface="微软雅黑" panose="020B0503020204020204" pitchFamily="34" charset="-122"/>
                <a:ea typeface="微软雅黑" panose="020B0503020204020204" pitchFamily="34" charset="-122"/>
              </a:rPr>
              <a:t>）为平衡不同专业差别，学业成绩需进行归一化，计算方式如下：</a:t>
            </a: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学业成绩</a:t>
            </a:r>
            <a:r>
              <a:rPr lang="en-US" altLang="zh-CN" sz="1600" b="1" dirty="0">
                <a:solidFill>
                  <a:srgbClr val="112F70"/>
                </a:solidFill>
                <a:latin typeface="微软雅黑" panose="020B0503020204020204" pitchFamily="34" charset="-122"/>
                <a:ea typeface="微软雅黑" panose="020B0503020204020204" pitchFamily="34" charset="-122"/>
              </a:rPr>
              <a:t>=</a:t>
            </a:r>
            <a:r>
              <a:rPr lang="zh-CN" altLang="en-US" sz="1600" b="1" dirty="0">
                <a:solidFill>
                  <a:srgbClr val="112F70"/>
                </a:solidFill>
                <a:latin typeface="微软雅黑" panose="020B0503020204020204" pitchFamily="34" charset="-122"/>
                <a:ea typeface="微软雅黑" panose="020B0503020204020204" pitchFamily="34" charset="-122"/>
              </a:rPr>
              <a:t>学生上一学年学习加权平均成绩（百分制）</a:t>
            </a:r>
            <a:r>
              <a:rPr lang="en-US" altLang="zh-CN" sz="1600" b="1" dirty="0">
                <a:solidFill>
                  <a:srgbClr val="112F70"/>
                </a:solidFill>
                <a:latin typeface="微软雅黑" panose="020B0503020204020204" pitchFamily="34" charset="-122"/>
                <a:ea typeface="微软雅黑" panose="020B0503020204020204" pitchFamily="34" charset="-122"/>
              </a:rPr>
              <a:t>/</a:t>
            </a:r>
            <a:r>
              <a:rPr lang="zh-CN" altLang="en-US" sz="1600" b="1" dirty="0">
                <a:solidFill>
                  <a:srgbClr val="112F70"/>
                </a:solidFill>
                <a:latin typeface="微软雅黑" panose="020B0503020204020204" pitchFamily="34" charset="-122"/>
                <a:ea typeface="微软雅黑" panose="020B0503020204020204" pitchFamily="34" charset="-122"/>
              </a:rPr>
              <a:t>学生上一学年所在专业第一名学习加权平均成绩（百分制）*</a:t>
            </a:r>
            <a:r>
              <a:rPr lang="en-US" altLang="zh-CN" sz="1600" b="1" dirty="0">
                <a:solidFill>
                  <a:srgbClr val="112F70"/>
                </a:solidFill>
                <a:latin typeface="微软雅黑" panose="020B0503020204020204" pitchFamily="34" charset="-122"/>
                <a:ea typeface="微软雅黑" panose="020B0503020204020204" pitchFamily="34" charset="-122"/>
              </a:rPr>
              <a:t>100</a:t>
            </a:r>
            <a:r>
              <a:rPr lang="zh-CN" altLang="en-US" sz="1600" b="1" dirty="0">
                <a:solidFill>
                  <a:srgbClr val="112F70"/>
                </a:solidFill>
                <a:latin typeface="微软雅黑" panose="020B0503020204020204" pitchFamily="34" charset="-122"/>
                <a:ea typeface="微软雅黑" panose="020B0503020204020204" pitchFamily="34" charset="-122"/>
              </a:rPr>
              <a:t>，以教务部门提供的为准；</a:t>
            </a: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a:t>
            </a:r>
            <a:r>
              <a:rPr lang="en-US" altLang="zh-CN" sz="1600" b="1" dirty="0">
                <a:solidFill>
                  <a:srgbClr val="112F70"/>
                </a:solidFill>
                <a:latin typeface="微软雅黑" panose="020B0503020204020204" pitchFamily="34" charset="-122"/>
                <a:ea typeface="微软雅黑" panose="020B0503020204020204" pitchFamily="34" charset="-122"/>
              </a:rPr>
              <a:t>2</a:t>
            </a:r>
            <a:r>
              <a:rPr lang="zh-CN" altLang="en-US" sz="1600" b="1" dirty="0">
                <a:solidFill>
                  <a:srgbClr val="112F70"/>
                </a:solidFill>
                <a:latin typeface="微软雅黑" panose="020B0503020204020204" pitchFamily="34" charset="-122"/>
                <a:ea typeface="微软雅黑" panose="020B0503020204020204" pitchFamily="34" charset="-122"/>
              </a:rPr>
              <a:t>）函评成绩由学院评审小组根据申请人的专项奖学金申请书进行函评，函评满分为</a:t>
            </a:r>
            <a:r>
              <a:rPr lang="en-US" altLang="zh-CN" sz="1600" b="1" dirty="0">
                <a:solidFill>
                  <a:srgbClr val="112F70"/>
                </a:solidFill>
                <a:latin typeface="微软雅黑" panose="020B0503020204020204" pitchFamily="34" charset="-122"/>
                <a:ea typeface="微软雅黑" panose="020B0503020204020204" pitchFamily="34" charset="-122"/>
              </a:rPr>
              <a:t>10</a:t>
            </a:r>
            <a:r>
              <a:rPr lang="zh-CN" altLang="en-US" sz="1600" b="1" dirty="0">
                <a:solidFill>
                  <a:srgbClr val="112F70"/>
                </a:solidFill>
                <a:latin typeface="微软雅黑" panose="020B0503020204020204" pitchFamily="34" charset="-122"/>
                <a:ea typeface="微软雅黑" panose="020B0503020204020204" pitchFamily="34" charset="-122"/>
              </a:rPr>
              <a:t>分。评价分为及格、一般、良好、优秀四个档次，分别对应</a:t>
            </a:r>
            <a:r>
              <a:rPr lang="en-US" altLang="zh-CN" sz="1600" b="1" dirty="0">
                <a:solidFill>
                  <a:srgbClr val="112F70"/>
                </a:solidFill>
                <a:latin typeface="微软雅黑" panose="020B0503020204020204" pitchFamily="34" charset="-122"/>
                <a:ea typeface="微软雅黑" panose="020B0503020204020204" pitchFamily="34" charset="-122"/>
              </a:rPr>
              <a:t>6</a:t>
            </a:r>
            <a:r>
              <a:rPr lang="zh-CN" altLang="en-US" sz="1600" b="1" dirty="0">
                <a:solidFill>
                  <a:srgbClr val="112F70"/>
                </a:solidFill>
                <a:latin typeface="微软雅黑" panose="020B0503020204020204" pitchFamily="34" charset="-122"/>
                <a:ea typeface="微软雅黑" panose="020B0503020204020204" pitchFamily="34" charset="-122"/>
              </a:rPr>
              <a:t>分、</a:t>
            </a:r>
            <a:r>
              <a:rPr lang="en-US" altLang="zh-CN" sz="1600" b="1" dirty="0">
                <a:solidFill>
                  <a:srgbClr val="112F70"/>
                </a:solidFill>
                <a:latin typeface="微软雅黑" panose="020B0503020204020204" pitchFamily="34" charset="-122"/>
                <a:ea typeface="微软雅黑" panose="020B0503020204020204" pitchFamily="34" charset="-122"/>
              </a:rPr>
              <a:t>8</a:t>
            </a:r>
            <a:r>
              <a:rPr lang="zh-CN" altLang="en-US" sz="1600" b="1" dirty="0">
                <a:solidFill>
                  <a:srgbClr val="112F70"/>
                </a:solidFill>
                <a:latin typeface="微软雅黑" panose="020B0503020204020204" pitchFamily="34" charset="-122"/>
                <a:ea typeface="微软雅黑" panose="020B0503020204020204" pitchFamily="34" charset="-122"/>
              </a:rPr>
              <a:t>分、</a:t>
            </a:r>
            <a:r>
              <a:rPr lang="en-US" altLang="zh-CN" sz="1600" b="1" dirty="0">
                <a:solidFill>
                  <a:srgbClr val="112F70"/>
                </a:solidFill>
                <a:latin typeface="微软雅黑" panose="020B0503020204020204" pitchFamily="34" charset="-122"/>
                <a:ea typeface="微软雅黑" panose="020B0503020204020204" pitchFamily="34" charset="-122"/>
              </a:rPr>
              <a:t>9</a:t>
            </a:r>
            <a:r>
              <a:rPr lang="zh-CN" altLang="en-US" sz="1600" b="1" dirty="0">
                <a:solidFill>
                  <a:srgbClr val="112F70"/>
                </a:solidFill>
                <a:latin typeface="微软雅黑" panose="020B0503020204020204" pitchFamily="34" charset="-122"/>
                <a:ea typeface="微软雅黑" panose="020B0503020204020204" pitchFamily="34" charset="-122"/>
              </a:rPr>
              <a:t>分、</a:t>
            </a:r>
            <a:r>
              <a:rPr lang="en-US" altLang="zh-CN" sz="1600" b="1" dirty="0">
                <a:solidFill>
                  <a:srgbClr val="112F70"/>
                </a:solidFill>
                <a:latin typeface="微软雅黑" panose="020B0503020204020204" pitchFamily="34" charset="-122"/>
                <a:ea typeface="微软雅黑" panose="020B0503020204020204" pitchFamily="34" charset="-122"/>
              </a:rPr>
              <a:t>10</a:t>
            </a:r>
            <a:r>
              <a:rPr lang="zh-CN" altLang="en-US" sz="1600" b="1" dirty="0">
                <a:solidFill>
                  <a:srgbClr val="112F70"/>
                </a:solidFill>
                <a:latin typeface="微软雅黑" panose="020B0503020204020204" pitchFamily="34" charset="-122"/>
                <a:ea typeface="微软雅黑" panose="020B0503020204020204" pitchFamily="34" charset="-122"/>
              </a:rPr>
              <a:t>分；</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（七）专项奖学金</a:t>
            </a:r>
          </a:p>
        </p:txBody>
      </p:sp>
    </p:spTree>
    <p:extLst>
      <p:ext uri="{BB962C8B-B14F-4D97-AF65-F5344CB8AC3E}">
        <p14:creationId xmlns:p14="http://schemas.microsoft.com/office/powerpoint/2010/main" val="1241839462"/>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467544" y="885327"/>
            <a:ext cx="8100900" cy="3372846"/>
          </a:xfrm>
          <a:prstGeom prst="rect">
            <a:avLst/>
          </a:prstGeom>
          <a:noFill/>
        </p:spPr>
        <p:txBody>
          <a:bodyPr wrap="square" rtlCol="0">
            <a:spAutoFit/>
          </a:bodyPr>
          <a:lstStyle/>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a:t>
            </a:r>
            <a:r>
              <a:rPr lang="en-US" altLang="zh-CN" sz="1600" b="1" dirty="0">
                <a:solidFill>
                  <a:srgbClr val="112F70"/>
                </a:solidFill>
                <a:latin typeface="微软雅黑" panose="020B0503020204020204" pitchFamily="34" charset="-122"/>
                <a:ea typeface="微软雅黑" panose="020B0503020204020204" pitchFamily="34" charset="-122"/>
              </a:rPr>
              <a:t>3</a:t>
            </a:r>
            <a:r>
              <a:rPr lang="zh-CN" altLang="en-US" sz="1600" b="1" dirty="0">
                <a:solidFill>
                  <a:srgbClr val="112F70"/>
                </a:solidFill>
                <a:latin typeface="微软雅黑" panose="020B0503020204020204" pitchFamily="34" charset="-122"/>
                <a:ea typeface="微软雅黑" panose="020B0503020204020204" pitchFamily="34" charset="-122"/>
              </a:rPr>
              <a:t>）体质测试成绩、宿舍个人卫生成绩以学校各职能部门反馈分数为准，按照如下规则进行折算：</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①体质测试成绩为“优秀”“良好”（即百分制成绩为</a:t>
            </a:r>
            <a:r>
              <a:rPr lang="en-US" altLang="zh-CN" sz="1600" dirty="0">
                <a:solidFill>
                  <a:srgbClr val="112F70"/>
                </a:solidFill>
                <a:latin typeface="微软雅黑" panose="020B0503020204020204" pitchFamily="34" charset="-122"/>
                <a:ea typeface="微软雅黑" panose="020B0503020204020204" pitchFamily="34" charset="-122"/>
              </a:rPr>
              <a:t>80-100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分；成绩为“及格”“免测”“缓测”（即百分制成绩为</a:t>
            </a:r>
            <a:r>
              <a:rPr lang="en-US" altLang="zh-CN" sz="1600" dirty="0">
                <a:solidFill>
                  <a:srgbClr val="112F70"/>
                </a:solidFill>
                <a:latin typeface="微软雅黑" panose="020B0503020204020204" pitchFamily="34" charset="-122"/>
                <a:ea typeface="微软雅黑" panose="020B0503020204020204" pitchFamily="34" charset="-122"/>
              </a:rPr>
              <a:t>60-80</a:t>
            </a:r>
            <a:r>
              <a:rPr lang="zh-CN" altLang="en-US" sz="1600" dirty="0">
                <a:solidFill>
                  <a:srgbClr val="112F70"/>
                </a:solidFill>
                <a:latin typeface="微软雅黑" panose="020B0503020204020204" pitchFamily="34" charset="-122"/>
                <a:ea typeface="微软雅黑" panose="020B0503020204020204" pitchFamily="34" charset="-122"/>
              </a:rPr>
              <a:t>分，不含</a:t>
            </a:r>
            <a:r>
              <a:rPr lang="en-US" altLang="zh-CN" sz="1600" dirty="0">
                <a:solidFill>
                  <a:srgbClr val="112F70"/>
                </a:solidFill>
                <a:latin typeface="微软雅黑" panose="020B0503020204020204" pitchFamily="34" charset="-122"/>
                <a:ea typeface="微软雅黑" panose="020B0503020204020204" pitchFamily="34" charset="-122"/>
              </a:rPr>
              <a:t>80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分；成绩为“不及格”（即百分制成绩为</a:t>
            </a:r>
            <a:r>
              <a:rPr lang="en-US" altLang="zh-CN" sz="1600" dirty="0">
                <a:solidFill>
                  <a:srgbClr val="112F70"/>
                </a:solidFill>
                <a:latin typeface="微软雅黑" panose="020B0503020204020204" pitchFamily="34" charset="-122"/>
                <a:ea typeface="微软雅黑" panose="020B0503020204020204" pitchFamily="34" charset="-122"/>
              </a:rPr>
              <a:t>60</a:t>
            </a:r>
            <a:r>
              <a:rPr lang="zh-CN" altLang="en-US" sz="1600" dirty="0">
                <a:solidFill>
                  <a:srgbClr val="112F70"/>
                </a:solidFill>
                <a:latin typeface="微软雅黑" panose="020B0503020204020204" pitchFamily="34" charset="-122"/>
                <a:ea typeface="微软雅黑" panose="020B0503020204020204" pitchFamily="34" charset="-122"/>
              </a:rPr>
              <a:t>分以下）的，记</a:t>
            </a:r>
            <a:r>
              <a:rPr lang="en-US" altLang="zh-CN" sz="1600" dirty="0">
                <a:solidFill>
                  <a:srgbClr val="112F70"/>
                </a:solidFill>
                <a:latin typeface="微软雅黑" panose="020B0503020204020204" pitchFamily="34" charset="-122"/>
                <a:ea typeface="微软雅黑" panose="020B0503020204020204" pitchFamily="34" charset="-122"/>
              </a:rPr>
              <a:t>0</a:t>
            </a:r>
            <a:r>
              <a:rPr lang="zh-CN" altLang="en-US" sz="1600" dirty="0">
                <a:solidFill>
                  <a:srgbClr val="112F70"/>
                </a:solidFill>
                <a:latin typeface="微软雅黑" panose="020B0503020204020204" pitchFamily="34" charset="-122"/>
                <a:ea typeface="微软雅黑" panose="020B0503020204020204" pitchFamily="34" charset="-122"/>
              </a:rPr>
              <a:t>分。</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②宿舍个人卫生成绩为</a:t>
            </a:r>
            <a:r>
              <a:rPr lang="en-US" altLang="zh-CN" sz="1600" dirty="0">
                <a:solidFill>
                  <a:srgbClr val="112F70"/>
                </a:solidFill>
                <a:latin typeface="微软雅黑" panose="020B0503020204020204" pitchFamily="34" charset="-122"/>
                <a:ea typeface="微软雅黑" panose="020B0503020204020204" pitchFamily="34" charset="-122"/>
              </a:rPr>
              <a:t>80-100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分；成绩为</a:t>
            </a:r>
            <a:r>
              <a:rPr lang="en-US" altLang="zh-CN" sz="1600" dirty="0">
                <a:solidFill>
                  <a:srgbClr val="112F70"/>
                </a:solidFill>
                <a:latin typeface="微软雅黑" panose="020B0503020204020204" pitchFamily="34" charset="-122"/>
                <a:ea typeface="微软雅黑" panose="020B0503020204020204" pitchFamily="34" charset="-122"/>
              </a:rPr>
              <a:t>60-80</a:t>
            </a:r>
            <a:r>
              <a:rPr lang="zh-CN" altLang="en-US" sz="1600" dirty="0">
                <a:solidFill>
                  <a:srgbClr val="112F70"/>
                </a:solidFill>
                <a:latin typeface="微软雅黑" panose="020B0503020204020204" pitchFamily="34" charset="-122"/>
                <a:ea typeface="微软雅黑" panose="020B0503020204020204" pitchFamily="34" charset="-122"/>
              </a:rPr>
              <a:t>分，（不含</a:t>
            </a:r>
            <a:r>
              <a:rPr lang="en-US" altLang="zh-CN" sz="1600" dirty="0">
                <a:solidFill>
                  <a:srgbClr val="112F70"/>
                </a:solidFill>
                <a:latin typeface="微软雅黑" panose="020B0503020204020204" pitchFamily="34" charset="-122"/>
                <a:ea typeface="微软雅黑" panose="020B0503020204020204" pitchFamily="34" charset="-122"/>
              </a:rPr>
              <a:t>80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分；成绩为</a:t>
            </a:r>
            <a:r>
              <a:rPr lang="en-US" altLang="zh-CN" sz="1600" dirty="0">
                <a:solidFill>
                  <a:srgbClr val="112F70"/>
                </a:solidFill>
                <a:latin typeface="微软雅黑" panose="020B0503020204020204" pitchFamily="34" charset="-122"/>
                <a:ea typeface="微软雅黑" panose="020B0503020204020204" pitchFamily="34" charset="-122"/>
              </a:rPr>
              <a:t>60</a:t>
            </a:r>
            <a:r>
              <a:rPr lang="zh-CN" altLang="en-US" sz="1600" dirty="0">
                <a:solidFill>
                  <a:srgbClr val="112F70"/>
                </a:solidFill>
                <a:latin typeface="微软雅黑" panose="020B0503020204020204" pitchFamily="34" charset="-122"/>
                <a:ea typeface="微软雅黑" panose="020B0503020204020204" pitchFamily="34" charset="-122"/>
              </a:rPr>
              <a:t>分以下的，记</a:t>
            </a:r>
            <a:r>
              <a:rPr lang="en-US" altLang="zh-CN" sz="1600" dirty="0">
                <a:solidFill>
                  <a:srgbClr val="112F70"/>
                </a:solidFill>
                <a:latin typeface="微软雅黑" panose="020B0503020204020204" pitchFamily="34" charset="-122"/>
                <a:ea typeface="微软雅黑" panose="020B0503020204020204" pitchFamily="34" charset="-122"/>
              </a:rPr>
              <a:t>0</a:t>
            </a:r>
            <a:r>
              <a:rPr lang="zh-CN" altLang="en-US" sz="1600" dirty="0">
                <a:solidFill>
                  <a:srgbClr val="112F70"/>
                </a:solidFill>
                <a:latin typeface="微软雅黑" panose="020B0503020204020204" pitchFamily="34" charset="-122"/>
                <a:ea typeface="微软雅黑" panose="020B0503020204020204" pitchFamily="34" charset="-122"/>
              </a:rPr>
              <a:t>分。</a:t>
            </a: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a:t>
            </a:r>
            <a:r>
              <a:rPr lang="en-US" altLang="zh-CN" sz="1600" b="1" dirty="0">
                <a:solidFill>
                  <a:srgbClr val="112F70"/>
                </a:solidFill>
                <a:latin typeface="微软雅黑" panose="020B0503020204020204" pitchFamily="34" charset="-122"/>
                <a:ea typeface="微软雅黑" panose="020B0503020204020204" pitchFamily="34" charset="-122"/>
              </a:rPr>
              <a:t>4</a:t>
            </a:r>
            <a:r>
              <a:rPr lang="zh-CN" altLang="en-US" sz="1600" b="1" dirty="0">
                <a:solidFill>
                  <a:srgbClr val="112F70"/>
                </a:solidFill>
                <a:latin typeface="微软雅黑" panose="020B0503020204020204" pitchFamily="34" charset="-122"/>
                <a:ea typeface="微软雅黑" panose="020B0503020204020204" pitchFamily="34" charset="-122"/>
              </a:rPr>
              <a:t>）德育与全面发展第二课堂积分最高记</a:t>
            </a:r>
            <a:r>
              <a:rPr lang="en-US" altLang="zh-CN" sz="1600" b="1" dirty="0">
                <a:solidFill>
                  <a:srgbClr val="112F70"/>
                </a:solidFill>
                <a:latin typeface="微软雅黑" panose="020B0503020204020204" pitchFamily="34" charset="-122"/>
                <a:ea typeface="微软雅黑" panose="020B0503020204020204" pitchFamily="34" charset="-122"/>
              </a:rPr>
              <a:t>6</a:t>
            </a:r>
            <a:r>
              <a:rPr lang="zh-CN" altLang="en-US" sz="1600" b="1" dirty="0">
                <a:solidFill>
                  <a:srgbClr val="112F70"/>
                </a:solidFill>
                <a:latin typeface="微软雅黑" panose="020B0503020204020204" pitchFamily="34" charset="-122"/>
                <a:ea typeface="微软雅黑" panose="020B0503020204020204" pitchFamily="34" charset="-122"/>
              </a:rPr>
              <a:t>分，超过</a:t>
            </a:r>
            <a:r>
              <a:rPr lang="en-US" altLang="zh-CN" sz="1600" b="1" dirty="0">
                <a:solidFill>
                  <a:srgbClr val="112F70"/>
                </a:solidFill>
                <a:latin typeface="微软雅黑" panose="020B0503020204020204" pitchFamily="34" charset="-122"/>
                <a:ea typeface="微软雅黑" panose="020B0503020204020204" pitchFamily="34" charset="-122"/>
              </a:rPr>
              <a:t>6</a:t>
            </a:r>
            <a:r>
              <a:rPr lang="zh-CN" altLang="en-US" sz="1600" b="1" dirty="0">
                <a:solidFill>
                  <a:srgbClr val="112F70"/>
                </a:solidFill>
                <a:latin typeface="微软雅黑" panose="020B0503020204020204" pitchFamily="34" charset="-122"/>
                <a:ea typeface="微软雅黑" panose="020B0503020204020204" pitchFamily="34" charset="-122"/>
              </a:rPr>
              <a:t>分的按</a:t>
            </a:r>
            <a:r>
              <a:rPr lang="en-US" altLang="zh-CN" sz="1600" b="1" dirty="0">
                <a:solidFill>
                  <a:srgbClr val="112F70"/>
                </a:solidFill>
                <a:latin typeface="微软雅黑" panose="020B0503020204020204" pitchFamily="34" charset="-122"/>
                <a:ea typeface="微软雅黑" panose="020B0503020204020204" pitchFamily="34" charset="-122"/>
              </a:rPr>
              <a:t>6</a:t>
            </a:r>
            <a:r>
              <a:rPr lang="zh-CN" altLang="en-US" sz="1600" b="1" dirty="0">
                <a:solidFill>
                  <a:srgbClr val="112F70"/>
                </a:solidFill>
                <a:latin typeface="微软雅黑" panose="020B0503020204020204" pitchFamily="34" charset="-122"/>
                <a:ea typeface="微软雅黑" panose="020B0503020204020204" pitchFamily="34" charset="-122"/>
              </a:rPr>
              <a:t>分记，以学院本科生工作组提供为准，面向全体学生公示。</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（七）专项奖学金</a:t>
            </a:r>
          </a:p>
        </p:txBody>
      </p:sp>
    </p:spTree>
    <p:extLst>
      <p:ext uri="{BB962C8B-B14F-4D97-AF65-F5344CB8AC3E}">
        <p14:creationId xmlns:p14="http://schemas.microsoft.com/office/powerpoint/2010/main" val="3281135069"/>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83568" y="467704"/>
            <a:ext cx="8018121" cy="4542397"/>
          </a:xfrm>
          <a:prstGeom prst="rect">
            <a:avLst/>
          </a:prstGeom>
          <a:noFill/>
        </p:spPr>
        <p:txBody>
          <a:bodyPr wrap="square" rtlCol="0">
            <a:spAutoFit/>
          </a:bodyPr>
          <a:lstStyle/>
          <a:p>
            <a:pPr fontAlgn="auto">
              <a:lnSpc>
                <a:spcPct val="130000"/>
              </a:lnSpc>
            </a:pPr>
            <a:r>
              <a:rPr lang="en-US" altLang="zh-CN" sz="1600" b="1" dirty="0">
                <a:solidFill>
                  <a:srgbClr val="112F70"/>
                </a:solidFill>
                <a:latin typeface="微软雅黑" panose="020B0503020204020204" pitchFamily="34" charset="-122"/>
                <a:ea typeface="微软雅黑" panose="020B0503020204020204" pitchFamily="34" charset="-122"/>
              </a:rPr>
              <a:t>1. </a:t>
            </a:r>
            <a:r>
              <a:rPr lang="zh-CN" altLang="en-US" sz="1600" b="1" dirty="0">
                <a:solidFill>
                  <a:srgbClr val="112F70"/>
                </a:solidFill>
                <a:latin typeface="微软雅黑" panose="020B0503020204020204" pitchFamily="34" charset="-122"/>
                <a:ea typeface="微软雅黑" panose="020B0503020204020204" pitchFamily="34" charset="-122"/>
              </a:rPr>
              <a:t>评选要求</a:t>
            </a:r>
            <a:endParaRPr lang="en-US" altLang="zh-CN" sz="1600" b="1" dirty="0">
              <a:solidFill>
                <a:srgbClr val="112F70"/>
              </a:solidFill>
              <a:latin typeface="微软雅黑" panose="020B0503020204020204" pitchFamily="34" charset="-122"/>
              <a:ea typeface="微软雅黑" panose="020B0503020204020204" pitchFamily="34" charset="-122"/>
            </a:endParaRP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1</a:t>
            </a:r>
            <a:r>
              <a:rPr lang="zh-CN" altLang="en-US" sz="1600" dirty="0">
                <a:solidFill>
                  <a:srgbClr val="112F70"/>
                </a:solidFill>
                <a:latin typeface="微软雅黑" panose="020B0503020204020204" pitchFamily="34" charset="-122"/>
                <a:ea typeface="微软雅黑" panose="020B0503020204020204" pitchFamily="34" charset="-122"/>
              </a:rPr>
              <a:t>）国家奖学金的奖励标准为每人每年</a:t>
            </a:r>
            <a:r>
              <a:rPr lang="en-US" altLang="zh-CN" sz="1600" dirty="0">
                <a:solidFill>
                  <a:srgbClr val="112F70"/>
                </a:solidFill>
                <a:latin typeface="微软雅黑" panose="020B0503020204020204" pitchFamily="34" charset="-122"/>
                <a:ea typeface="微软雅黑" panose="020B0503020204020204" pitchFamily="34" charset="-122"/>
              </a:rPr>
              <a:t>8000</a:t>
            </a:r>
            <a:r>
              <a:rPr lang="zh-CN" altLang="en-US" sz="1600" dirty="0">
                <a:solidFill>
                  <a:srgbClr val="112F70"/>
                </a:solidFill>
                <a:latin typeface="微软雅黑" panose="020B0503020204020204" pitchFamily="34" charset="-122"/>
                <a:ea typeface="微软雅黑" panose="020B0503020204020204" pitchFamily="34" charset="-122"/>
              </a:rPr>
              <a:t>元。</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2</a:t>
            </a:r>
            <a:r>
              <a:rPr lang="zh-CN" altLang="en-US" sz="1600" dirty="0">
                <a:solidFill>
                  <a:srgbClr val="112F70"/>
                </a:solidFill>
                <a:latin typeface="微软雅黑" panose="020B0503020204020204" pitchFamily="34" charset="-122"/>
                <a:ea typeface="微软雅黑" panose="020B0503020204020204" pitchFamily="34" charset="-122"/>
              </a:rPr>
              <a:t>）国家奖学金的基本申请条件：</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①具有中华人民共和国国籍；</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②热爱社会主义祖国，拥护中国共产党的领导；</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③遵守宪法和法律，遵守学校规章制度；</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④诚实守信，道德品质优良；</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⑤在校期间学习成绩优异，要求没有不及格科目，社会实践、创新能力、综合素质等方面特别突出。</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3</a:t>
            </a:r>
            <a:r>
              <a:rPr lang="zh-CN" altLang="en-US" sz="1600" dirty="0">
                <a:solidFill>
                  <a:srgbClr val="112F70"/>
                </a:solidFill>
                <a:latin typeface="微软雅黑" panose="020B0503020204020204" pitchFamily="34" charset="-122"/>
                <a:ea typeface="微软雅黑" panose="020B0503020204020204" pitchFamily="34" charset="-122"/>
              </a:rPr>
              <a:t>）获得国家奖学金的学生为在校生中二年级以上（含二年级）的学生。同一学年内，获得国家奖学金的家庭经济困难学生可以同时申请并获得国家助学金，但不能同时获得国家励志奖学金。</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4</a:t>
            </a:r>
            <a:r>
              <a:rPr lang="zh-CN" altLang="en-US" sz="1600" dirty="0">
                <a:solidFill>
                  <a:srgbClr val="112F70"/>
                </a:solidFill>
                <a:latin typeface="微软雅黑" panose="020B0503020204020204" pitchFamily="34" charset="-122"/>
                <a:ea typeface="微软雅黑" panose="020B0503020204020204" pitchFamily="34" charset="-122"/>
              </a:rPr>
              <a:t>）学习成绩要求：</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学习成绩排名位于前</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，可以申请国家奖学金；</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（八）国家奖学金</a:t>
            </a:r>
          </a:p>
        </p:txBody>
      </p:sp>
    </p:spTree>
    <p:extLst>
      <p:ext uri="{BB962C8B-B14F-4D97-AF65-F5344CB8AC3E}">
        <p14:creationId xmlns:p14="http://schemas.microsoft.com/office/powerpoint/2010/main" val="4241646628"/>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367397" y="529259"/>
            <a:ext cx="8409206" cy="4480842"/>
          </a:xfrm>
          <a:prstGeom prst="rect">
            <a:avLst/>
          </a:prstGeom>
          <a:noFill/>
        </p:spPr>
        <p:txBody>
          <a:bodyPr wrap="square" rtlCol="0">
            <a:spAutoFit/>
          </a:bodyPr>
          <a:lstStyle/>
          <a:p>
            <a:pPr marL="342265" indent="-342265"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2. </a:t>
            </a:r>
            <a:r>
              <a:rPr lang="zh-CN" altLang="en-US" sz="1600" b="1" dirty="0">
                <a:solidFill>
                  <a:srgbClr val="112F70"/>
                </a:solidFill>
                <a:latin typeface="微软雅黑" panose="020B0503020204020204" pitchFamily="34" charset="-122"/>
                <a:ea typeface="微软雅黑" panose="020B0503020204020204" pitchFamily="34" charset="-122"/>
              </a:rPr>
              <a:t>评选方式</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1</a:t>
            </a:r>
            <a:r>
              <a:rPr lang="zh-CN" altLang="en-US" sz="1600" dirty="0">
                <a:solidFill>
                  <a:srgbClr val="112F70"/>
                </a:solidFill>
                <a:latin typeface="微软雅黑" panose="020B0503020204020204" pitchFamily="34" charset="-122"/>
                <a:ea typeface="微软雅黑" panose="020B0503020204020204" pitchFamily="34" charset="-122"/>
              </a:rPr>
              <a:t>）学院成立国家奖学金评审委员会，由学院分管本科学生工作副书记担任主任委员，成员包括学院分管本科教学副院长、辅导员、班主任代表、教师代表、学生代表等；</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2</a:t>
            </a:r>
            <a:r>
              <a:rPr lang="zh-CN" altLang="en-US" sz="1600" dirty="0">
                <a:solidFill>
                  <a:srgbClr val="112F70"/>
                </a:solidFill>
                <a:latin typeface="微软雅黑" panose="020B0503020204020204" pitchFamily="34" charset="-122"/>
                <a:ea typeface="微软雅黑" panose="020B0503020204020204" pitchFamily="34" charset="-122"/>
              </a:rPr>
              <a:t>）学校发布评选工作通知后，学院评审委员会召开第一次评审工作会议，讨论并通过包含评审细则、名额分配、评委构成、评选流程等在内的学院评审办法，形成会议纪要。</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3</a:t>
            </a:r>
            <a:r>
              <a:rPr lang="zh-CN" altLang="en-US" sz="1600" dirty="0">
                <a:solidFill>
                  <a:srgbClr val="112F70"/>
                </a:solidFill>
                <a:latin typeface="微软雅黑" panose="020B0503020204020204" pitchFamily="34" charset="-122"/>
                <a:ea typeface="微软雅黑" panose="020B0503020204020204" pitchFamily="34" charset="-122"/>
              </a:rPr>
              <a:t>）在学院范围内面向全体学生发布评审办法和评选通知；</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4</a:t>
            </a:r>
            <a:r>
              <a:rPr lang="zh-CN" altLang="en-US" sz="1600" dirty="0">
                <a:solidFill>
                  <a:srgbClr val="112F70"/>
                </a:solidFill>
                <a:latin typeface="微软雅黑" panose="020B0503020204020204" pitchFamily="34" charset="-122"/>
                <a:ea typeface="微软雅黑" panose="020B0503020204020204" pitchFamily="34" charset="-122"/>
              </a:rPr>
              <a:t>）本科生工作组受理学生申请，对学生的申请材料进行资格审查；</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5</a:t>
            </a:r>
            <a:r>
              <a:rPr lang="zh-CN" altLang="en-US" sz="1600" dirty="0">
                <a:solidFill>
                  <a:srgbClr val="112F70"/>
                </a:solidFill>
                <a:latin typeface="微软雅黑" panose="020B0503020204020204" pitchFamily="34" charset="-122"/>
                <a:ea typeface="微软雅黑" panose="020B0503020204020204" pitchFamily="34" charset="-122"/>
              </a:rPr>
              <a:t>）本科生工作组审议入围答辩学生名单；</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）按照评审办法召开公开答辩展示会进行评审，每名学生答辩时长不应少于</a:t>
            </a:r>
            <a:r>
              <a:rPr lang="en-US" altLang="zh-CN" sz="1600" dirty="0">
                <a:solidFill>
                  <a:srgbClr val="112F70"/>
                </a:solidFill>
                <a:latin typeface="微软雅黑" panose="020B0503020204020204" pitchFamily="34" charset="-122"/>
                <a:ea typeface="微软雅黑" panose="020B0503020204020204" pitchFamily="34" charset="-122"/>
              </a:rPr>
              <a:t>3</a:t>
            </a:r>
            <a:r>
              <a:rPr lang="zh-CN" altLang="en-US" sz="1600" dirty="0">
                <a:solidFill>
                  <a:srgbClr val="112F70"/>
                </a:solidFill>
                <a:latin typeface="微软雅黑" panose="020B0503020204020204" pitchFamily="34" charset="-122"/>
                <a:ea typeface="微软雅黑" panose="020B0503020204020204" pitchFamily="34" charset="-122"/>
              </a:rPr>
              <a:t>分钟，答辩按年级分组进行。答辩会现场评委构成为副书记、副院长、学工办主任、学生所在年级辅导员、专业教师代表、学生代表等，且评委数量应不少于</a:t>
            </a:r>
            <a:r>
              <a:rPr lang="en-US" altLang="zh-CN" sz="1600" dirty="0">
                <a:solidFill>
                  <a:srgbClr val="112F70"/>
                </a:solidFill>
                <a:latin typeface="微软雅黑" panose="020B0503020204020204" pitchFamily="34" charset="-122"/>
                <a:ea typeface="微软雅黑" panose="020B0503020204020204" pitchFamily="34" charset="-122"/>
              </a:rPr>
              <a:t>7</a:t>
            </a:r>
            <a:r>
              <a:rPr lang="zh-CN" altLang="en-US" sz="1600" dirty="0">
                <a:solidFill>
                  <a:srgbClr val="112F70"/>
                </a:solidFill>
                <a:latin typeface="微软雅黑" panose="020B0503020204020204" pitchFamily="34" charset="-122"/>
                <a:ea typeface="微软雅黑" panose="020B0503020204020204" pitchFamily="34" charset="-122"/>
              </a:rPr>
              <a:t>人，要求现场公布答辩成绩和评选结果；</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（八）国家奖学金</a:t>
            </a:r>
          </a:p>
        </p:txBody>
      </p:sp>
    </p:spTree>
    <p:extLst>
      <p:ext uri="{BB962C8B-B14F-4D97-AF65-F5344CB8AC3E}">
        <p14:creationId xmlns:p14="http://schemas.microsoft.com/office/powerpoint/2010/main" val="972940354"/>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349469" y="771550"/>
            <a:ext cx="8265190" cy="3003515"/>
          </a:xfrm>
          <a:prstGeom prst="rect">
            <a:avLst/>
          </a:prstGeom>
          <a:noFill/>
        </p:spPr>
        <p:txBody>
          <a:bodyPr wrap="square" rtlCol="0">
            <a:spAutoFit/>
          </a:bodyPr>
          <a:lstStyle/>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评选结果依据年级评选名额和学生综合分数，由高到低确定评选名单。</a:t>
            </a: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综合分数基础分满分为</a:t>
            </a:r>
            <a:r>
              <a:rPr lang="en-US" altLang="zh-CN" sz="1600" b="1" dirty="0">
                <a:solidFill>
                  <a:srgbClr val="112F70"/>
                </a:solidFill>
                <a:latin typeface="微软雅黑" panose="020B0503020204020204" pitchFamily="34" charset="-122"/>
                <a:ea typeface="微软雅黑" panose="020B0503020204020204" pitchFamily="34" charset="-122"/>
              </a:rPr>
              <a:t>10</a:t>
            </a:r>
            <a:r>
              <a:rPr lang="zh-CN" altLang="en-US" sz="1600" b="1" dirty="0">
                <a:solidFill>
                  <a:srgbClr val="112F70"/>
                </a:solidFill>
                <a:latin typeface="微软雅黑" panose="020B0503020204020204" pitchFamily="34" charset="-122"/>
                <a:ea typeface="微软雅黑" panose="020B0503020204020204" pitchFamily="34" charset="-122"/>
              </a:rPr>
              <a:t>分，由学业成绩、答辩成绩、体质测试成绩、宿舍个人卫生成绩四部分构成，附加分为德育与全面发展第二课堂积分，按</a:t>
            </a:r>
            <a:r>
              <a:rPr lang="en-US" altLang="zh-CN" sz="1600" b="1" dirty="0">
                <a:solidFill>
                  <a:srgbClr val="112F70"/>
                </a:solidFill>
                <a:latin typeface="微软雅黑" panose="020B0503020204020204" pitchFamily="34" charset="-122"/>
                <a:ea typeface="微软雅黑" panose="020B0503020204020204" pitchFamily="34" charset="-122"/>
              </a:rPr>
              <a:t>5%</a:t>
            </a:r>
            <a:r>
              <a:rPr lang="zh-CN" altLang="en-US" sz="1600" b="1" dirty="0">
                <a:solidFill>
                  <a:srgbClr val="112F70"/>
                </a:solidFill>
                <a:latin typeface="微软雅黑" panose="020B0503020204020204" pitchFamily="34" charset="-122"/>
                <a:ea typeface="微软雅黑" panose="020B0503020204020204" pitchFamily="34" charset="-122"/>
              </a:rPr>
              <a:t>折算后与基础分相加，组成学生综合分数。</a:t>
            </a: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综合分数计算公式如下：</a:t>
            </a: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综合分数基础分</a:t>
            </a:r>
            <a:r>
              <a:rPr lang="en-US" altLang="zh-CN" sz="1600" b="1" dirty="0">
                <a:solidFill>
                  <a:srgbClr val="112F70"/>
                </a:solidFill>
                <a:latin typeface="微软雅黑" panose="020B0503020204020204" pitchFamily="34" charset="-122"/>
                <a:ea typeface="微软雅黑" panose="020B0503020204020204" pitchFamily="34" charset="-122"/>
              </a:rPr>
              <a:t>=</a:t>
            </a:r>
            <a:r>
              <a:rPr lang="zh-CN" altLang="en-US" sz="1600" b="1" dirty="0">
                <a:solidFill>
                  <a:srgbClr val="112F70"/>
                </a:solidFill>
                <a:latin typeface="微软雅黑" panose="020B0503020204020204" pitchFamily="34" charset="-122"/>
                <a:ea typeface="微软雅黑" panose="020B0503020204020204" pitchFamily="34" charset="-122"/>
              </a:rPr>
              <a:t>学业成绩</a:t>
            </a:r>
            <a:r>
              <a:rPr lang="en-US" altLang="zh-CN" sz="1600" b="1" dirty="0">
                <a:solidFill>
                  <a:srgbClr val="112F70"/>
                </a:solidFill>
                <a:latin typeface="微软雅黑" panose="020B0503020204020204" pitchFamily="34" charset="-122"/>
                <a:ea typeface="微软雅黑" panose="020B0503020204020204" pitchFamily="34" charset="-122"/>
              </a:rPr>
              <a:t>/10*70%+</a:t>
            </a:r>
            <a:r>
              <a:rPr lang="zh-CN" altLang="en-US" sz="1600" b="1" dirty="0">
                <a:solidFill>
                  <a:srgbClr val="112F70"/>
                </a:solidFill>
                <a:latin typeface="微软雅黑" panose="020B0503020204020204" pitchFamily="34" charset="-122"/>
                <a:ea typeface="微软雅黑" panose="020B0503020204020204" pitchFamily="34" charset="-122"/>
              </a:rPr>
              <a:t>答辩成绩*</a:t>
            </a:r>
            <a:r>
              <a:rPr lang="en-US" altLang="zh-CN" sz="1600" b="1" dirty="0">
                <a:solidFill>
                  <a:srgbClr val="112F70"/>
                </a:solidFill>
                <a:latin typeface="微软雅黑" panose="020B0503020204020204" pitchFamily="34" charset="-122"/>
                <a:ea typeface="微软雅黑" panose="020B0503020204020204" pitchFamily="34" charset="-122"/>
              </a:rPr>
              <a:t>20%+</a:t>
            </a:r>
            <a:r>
              <a:rPr lang="zh-CN" altLang="en-US" sz="1600" b="1" dirty="0">
                <a:solidFill>
                  <a:srgbClr val="112F70"/>
                </a:solidFill>
                <a:latin typeface="微软雅黑" panose="020B0503020204020204" pitchFamily="34" charset="-122"/>
                <a:ea typeface="微软雅黑" panose="020B0503020204020204" pitchFamily="34" charset="-122"/>
              </a:rPr>
              <a:t>体质测试成绩*</a:t>
            </a:r>
            <a:r>
              <a:rPr lang="en-US" altLang="zh-CN" sz="1600" b="1" dirty="0">
                <a:solidFill>
                  <a:srgbClr val="112F70"/>
                </a:solidFill>
                <a:latin typeface="微软雅黑" panose="020B0503020204020204" pitchFamily="34" charset="-122"/>
                <a:ea typeface="微软雅黑" panose="020B0503020204020204" pitchFamily="34" charset="-122"/>
              </a:rPr>
              <a:t>5%+</a:t>
            </a:r>
            <a:r>
              <a:rPr lang="zh-CN" altLang="en-US" sz="1600" b="1" dirty="0">
                <a:solidFill>
                  <a:srgbClr val="112F70"/>
                </a:solidFill>
                <a:latin typeface="微软雅黑" panose="020B0503020204020204" pitchFamily="34" charset="-122"/>
                <a:ea typeface="微软雅黑" panose="020B0503020204020204" pitchFamily="34" charset="-122"/>
              </a:rPr>
              <a:t>宿舍个人卫生成绩*</a:t>
            </a:r>
            <a:r>
              <a:rPr lang="en-US" altLang="zh-CN" sz="1600" b="1" dirty="0">
                <a:solidFill>
                  <a:srgbClr val="112F70"/>
                </a:solidFill>
                <a:latin typeface="微软雅黑" panose="020B0503020204020204" pitchFamily="34" charset="-122"/>
                <a:ea typeface="微软雅黑" panose="020B0503020204020204" pitchFamily="34" charset="-122"/>
              </a:rPr>
              <a:t>5%</a:t>
            </a: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综合分数</a:t>
            </a:r>
            <a:r>
              <a:rPr lang="en-US" altLang="zh-CN" sz="1600" b="1" dirty="0">
                <a:solidFill>
                  <a:srgbClr val="112F70"/>
                </a:solidFill>
                <a:latin typeface="微软雅黑" panose="020B0503020204020204" pitchFamily="34" charset="-122"/>
                <a:ea typeface="微软雅黑" panose="020B0503020204020204" pitchFamily="34" charset="-122"/>
              </a:rPr>
              <a:t>=</a:t>
            </a:r>
            <a:r>
              <a:rPr lang="zh-CN" altLang="en-US" sz="1600" b="1" dirty="0">
                <a:solidFill>
                  <a:srgbClr val="112F70"/>
                </a:solidFill>
                <a:latin typeface="微软雅黑" panose="020B0503020204020204" pitchFamily="34" charset="-122"/>
                <a:ea typeface="微软雅黑" panose="020B0503020204020204" pitchFamily="34" charset="-122"/>
              </a:rPr>
              <a:t>综合分数基础分</a:t>
            </a:r>
            <a:r>
              <a:rPr lang="en-US" altLang="zh-CN" sz="1600" b="1" dirty="0">
                <a:solidFill>
                  <a:srgbClr val="112F70"/>
                </a:solidFill>
                <a:latin typeface="微软雅黑" panose="020B0503020204020204" pitchFamily="34" charset="-122"/>
                <a:ea typeface="微软雅黑" panose="020B0503020204020204" pitchFamily="34" charset="-122"/>
              </a:rPr>
              <a:t>+</a:t>
            </a:r>
            <a:r>
              <a:rPr lang="zh-CN" altLang="en-US" sz="1600" b="1" dirty="0">
                <a:solidFill>
                  <a:srgbClr val="112F70"/>
                </a:solidFill>
                <a:latin typeface="微软雅黑" panose="020B0503020204020204" pitchFamily="34" charset="-122"/>
                <a:ea typeface="微软雅黑" panose="020B0503020204020204" pitchFamily="34" charset="-122"/>
              </a:rPr>
              <a:t>德育与全面发展第二课堂积分*</a:t>
            </a:r>
            <a:r>
              <a:rPr lang="en-US" altLang="zh-CN" sz="1600" b="1" dirty="0">
                <a:solidFill>
                  <a:srgbClr val="112F70"/>
                </a:solidFill>
                <a:latin typeface="微软雅黑" panose="020B0503020204020204" pitchFamily="34" charset="-122"/>
                <a:ea typeface="微软雅黑" panose="020B0503020204020204" pitchFamily="34" charset="-122"/>
              </a:rPr>
              <a:t>5%</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（八）国家奖学金</a:t>
            </a:r>
          </a:p>
        </p:txBody>
      </p:sp>
    </p:spTree>
    <p:extLst>
      <p:ext uri="{BB962C8B-B14F-4D97-AF65-F5344CB8AC3E}">
        <p14:creationId xmlns:p14="http://schemas.microsoft.com/office/powerpoint/2010/main" val="1674754299"/>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351524" y="543173"/>
            <a:ext cx="8265190" cy="4542397"/>
          </a:xfrm>
          <a:prstGeom prst="rect">
            <a:avLst/>
          </a:prstGeom>
          <a:noFill/>
        </p:spPr>
        <p:txBody>
          <a:bodyPr wrap="square" rtlCol="0">
            <a:spAutoFit/>
          </a:bodyPr>
          <a:lstStyle/>
          <a:p>
            <a:pPr indent="457200"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①为平衡不同专业差别，学业成绩需进行归一化，计算方式如下：</a:t>
            </a:r>
          </a:p>
          <a:p>
            <a:pPr indent="457200"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学业成绩</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学生上一学年学习加权平均成绩（百分制）</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学生上一学年所在专业第一名学习加权平均成绩（百分制）*</a:t>
            </a:r>
            <a:r>
              <a:rPr lang="en-US" altLang="zh-CN" sz="1600" dirty="0">
                <a:solidFill>
                  <a:srgbClr val="112F70"/>
                </a:solidFill>
                <a:latin typeface="微软雅黑" panose="020B0503020204020204" pitchFamily="34" charset="-122"/>
                <a:ea typeface="微软雅黑" panose="020B0503020204020204" pitchFamily="34" charset="-122"/>
              </a:rPr>
              <a:t>100</a:t>
            </a:r>
            <a:r>
              <a:rPr lang="zh-CN" altLang="en-US" sz="1600" dirty="0">
                <a:solidFill>
                  <a:srgbClr val="112F70"/>
                </a:solidFill>
                <a:latin typeface="微软雅黑" panose="020B0503020204020204" pitchFamily="34" charset="-122"/>
                <a:ea typeface="微软雅黑" panose="020B0503020204020204" pitchFamily="34" charset="-122"/>
              </a:rPr>
              <a:t>，以教务部门提供的为准；</a:t>
            </a:r>
          </a:p>
          <a:p>
            <a:pPr indent="457200"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②答辩成绩由答辩评委根据申请人的现场答辩情况评分，满分为</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分。评价分为及格、一般、良好、优秀四个档次，分别对应</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分、</a:t>
            </a:r>
            <a:r>
              <a:rPr lang="en-US" altLang="zh-CN" sz="1600" dirty="0">
                <a:solidFill>
                  <a:srgbClr val="112F70"/>
                </a:solidFill>
                <a:latin typeface="微软雅黑" panose="020B0503020204020204" pitchFamily="34" charset="-122"/>
                <a:ea typeface="微软雅黑" panose="020B0503020204020204" pitchFamily="34" charset="-122"/>
              </a:rPr>
              <a:t>8</a:t>
            </a:r>
            <a:r>
              <a:rPr lang="zh-CN" altLang="en-US" sz="1600" dirty="0">
                <a:solidFill>
                  <a:srgbClr val="112F70"/>
                </a:solidFill>
                <a:latin typeface="微软雅黑" panose="020B0503020204020204" pitchFamily="34" charset="-122"/>
                <a:ea typeface="微软雅黑" panose="020B0503020204020204" pitchFamily="34" charset="-122"/>
              </a:rPr>
              <a:t>分、</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分、</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a:t>
            </a:r>
          </a:p>
          <a:p>
            <a:pPr indent="457200"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③体质测试成绩、宿舍个人卫生成绩以学校各职能部门反馈分数为准，按照如下规则进行折算：</a:t>
            </a:r>
          </a:p>
          <a:p>
            <a:pPr indent="457200" fontAlgn="auto">
              <a:lnSpc>
                <a:spcPct val="130000"/>
              </a:lnSpc>
            </a:pPr>
            <a:r>
              <a:rPr lang="en-US" altLang="zh-CN" sz="1600" dirty="0">
                <a:solidFill>
                  <a:srgbClr val="112F70"/>
                </a:solidFill>
                <a:latin typeface="微软雅黑" panose="020B0503020204020204" pitchFamily="34" charset="-122"/>
                <a:ea typeface="微软雅黑" panose="020B0503020204020204" pitchFamily="34" charset="-122"/>
              </a:rPr>
              <a:t>A.</a:t>
            </a:r>
            <a:r>
              <a:rPr lang="zh-CN" altLang="en-US" sz="1600" dirty="0">
                <a:solidFill>
                  <a:srgbClr val="112F70"/>
                </a:solidFill>
                <a:latin typeface="微软雅黑" panose="020B0503020204020204" pitchFamily="34" charset="-122"/>
                <a:ea typeface="微软雅黑" panose="020B0503020204020204" pitchFamily="34" charset="-122"/>
              </a:rPr>
              <a:t>体质测试成绩为“优秀”“良好”（即百分制成绩为</a:t>
            </a:r>
            <a:r>
              <a:rPr lang="en-US" altLang="zh-CN" sz="1600" dirty="0">
                <a:solidFill>
                  <a:srgbClr val="112F70"/>
                </a:solidFill>
                <a:latin typeface="微软雅黑" panose="020B0503020204020204" pitchFamily="34" charset="-122"/>
                <a:ea typeface="微软雅黑" panose="020B0503020204020204" pitchFamily="34" charset="-122"/>
              </a:rPr>
              <a:t>80-100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分；成绩为“及格”“免测”“缓测”（即百分制成绩为</a:t>
            </a:r>
            <a:r>
              <a:rPr lang="en-US" altLang="zh-CN" sz="1600" dirty="0">
                <a:solidFill>
                  <a:srgbClr val="112F70"/>
                </a:solidFill>
                <a:latin typeface="微软雅黑" panose="020B0503020204020204" pitchFamily="34" charset="-122"/>
                <a:ea typeface="微软雅黑" panose="020B0503020204020204" pitchFamily="34" charset="-122"/>
              </a:rPr>
              <a:t>60-80</a:t>
            </a:r>
            <a:r>
              <a:rPr lang="zh-CN" altLang="en-US" sz="1600" dirty="0">
                <a:solidFill>
                  <a:srgbClr val="112F70"/>
                </a:solidFill>
                <a:latin typeface="微软雅黑" panose="020B0503020204020204" pitchFamily="34" charset="-122"/>
                <a:ea typeface="微软雅黑" panose="020B0503020204020204" pitchFamily="34" charset="-122"/>
              </a:rPr>
              <a:t>分，不含</a:t>
            </a:r>
            <a:r>
              <a:rPr lang="en-US" altLang="zh-CN" sz="1600" dirty="0">
                <a:solidFill>
                  <a:srgbClr val="112F70"/>
                </a:solidFill>
                <a:latin typeface="微软雅黑" panose="020B0503020204020204" pitchFamily="34" charset="-122"/>
                <a:ea typeface="微软雅黑" panose="020B0503020204020204" pitchFamily="34" charset="-122"/>
              </a:rPr>
              <a:t>80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分；成绩为“不及格”（即百分制成绩为</a:t>
            </a:r>
            <a:r>
              <a:rPr lang="en-US" altLang="zh-CN" sz="1600" dirty="0">
                <a:solidFill>
                  <a:srgbClr val="112F70"/>
                </a:solidFill>
                <a:latin typeface="微软雅黑" panose="020B0503020204020204" pitchFamily="34" charset="-122"/>
                <a:ea typeface="微软雅黑" panose="020B0503020204020204" pitchFamily="34" charset="-122"/>
              </a:rPr>
              <a:t>60</a:t>
            </a:r>
            <a:r>
              <a:rPr lang="zh-CN" altLang="en-US" sz="1600" dirty="0">
                <a:solidFill>
                  <a:srgbClr val="112F70"/>
                </a:solidFill>
                <a:latin typeface="微软雅黑" panose="020B0503020204020204" pitchFamily="34" charset="-122"/>
                <a:ea typeface="微软雅黑" panose="020B0503020204020204" pitchFamily="34" charset="-122"/>
              </a:rPr>
              <a:t>分以下）的，记</a:t>
            </a:r>
            <a:r>
              <a:rPr lang="en-US" altLang="zh-CN" sz="1600" dirty="0">
                <a:solidFill>
                  <a:srgbClr val="112F70"/>
                </a:solidFill>
                <a:latin typeface="微软雅黑" panose="020B0503020204020204" pitchFamily="34" charset="-122"/>
                <a:ea typeface="微软雅黑" panose="020B0503020204020204" pitchFamily="34" charset="-122"/>
              </a:rPr>
              <a:t>0</a:t>
            </a:r>
            <a:r>
              <a:rPr lang="zh-CN" altLang="en-US" sz="1600" dirty="0">
                <a:solidFill>
                  <a:srgbClr val="112F70"/>
                </a:solidFill>
                <a:latin typeface="微软雅黑" panose="020B0503020204020204" pitchFamily="34" charset="-122"/>
                <a:ea typeface="微软雅黑" panose="020B0503020204020204" pitchFamily="34" charset="-122"/>
              </a:rPr>
              <a:t>分。</a:t>
            </a:r>
          </a:p>
          <a:p>
            <a:pPr indent="457200" fontAlgn="auto">
              <a:lnSpc>
                <a:spcPct val="130000"/>
              </a:lnSpc>
            </a:pPr>
            <a:r>
              <a:rPr lang="en-US" altLang="zh-CN" sz="1600" dirty="0">
                <a:solidFill>
                  <a:srgbClr val="112F70"/>
                </a:solidFill>
                <a:latin typeface="微软雅黑" panose="020B0503020204020204" pitchFamily="34" charset="-122"/>
                <a:ea typeface="微软雅黑" panose="020B0503020204020204" pitchFamily="34" charset="-122"/>
              </a:rPr>
              <a:t>B.</a:t>
            </a:r>
            <a:r>
              <a:rPr lang="zh-CN" altLang="en-US" sz="1600" dirty="0">
                <a:solidFill>
                  <a:srgbClr val="112F70"/>
                </a:solidFill>
                <a:latin typeface="微软雅黑" panose="020B0503020204020204" pitchFamily="34" charset="-122"/>
                <a:ea typeface="微软雅黑" panose="020B0503020204020204" pitchFamily="34" charset="-122"/>
              </a:rPr>
              <a:t>宿舍个人卫生成绩为</a:t>
            </a:r>
            <a:r>
              <a:rPr lang="en-US" altLang="zh-CN" sz="1600" dirty="0">
                <a:solidFill>
                  <a:srgbClr val="112F70"/>
                </a:solidFill>
                <a:latin typeface="微软雅黑" panose="020B0503020204020204" pitchFamily="34" charset="-122"/>
                <a:ea typeface="微软雅黑" panose="020B0503020204020204" pitchFamily="34" charset="-122"/>
              </a:rPr>
              <a:t>80-100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分；成绩为</a:t>
            </a:r>
            <a:r>
              <a:rPr lang="en-US" altLang="zh-CN" sz="1600" dirty="0">
                <a:solidFill>
                  <a:srgbClr val="112F70"/>
                </a:solidFill>
                <a:latin typeface="微软雅黑" panose="020B0503020204020204" pitchFamily="34" charset="-122"/>
                <a:ea typeface="微软雅黑" panose="020B0503020204020204" pitchFamily="34" charset="-122"/>
              </a:rPr>
              <a:t>60-80</a:t>
            </a:r>
            <a:r>
              <a:rPr lang="zh-CN" altLang="en-US" sz="1600" dirty="0">
                <a:solidFill>
                  <a:srgbClr val="112F70"/>
                </a:solidFill>
                <a:latin typeface="微软雅黑" panose="020B0503020204020204" pitchFamily="34" charset="-122"/>
                <a:ea typeface="微软雅黑" panose="020B0503020204020204" pitchFamily="34" charset="-122"/>
              </a:rPr>
              <a:t>分，（不含</a:t>
            </a:r>
            <a:r>
              <a:rPr lang="en-US" altLang="zh-CN" sz="1600" dirty="0">
                <a:solidFill>
                  <a:srgbClr val="112F70"/>
                </a:solidFill>
                <a:latin typeface="微软雅黑" panose="020B0503020204020204" pitchFamily="34" charset="-122"/>
                <a:ea typeface="微软雅黑" panose="020B0503020204020204" pitchFamily="34" charset="-122"/>
              </a:rPr>
              <a:t>80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分；成绩为</a:t>
            </a:r>
            <a:r>
              <a:rPr lang="en-US" altLang="zh-CN" sz="1600" dirty="0">
                <a:solidFill>
                  <a:srgbClr val="112F70"/>
                </a:solidFill>
                <a:latin typeface="微软雅黑" panose="020B0503020204020204" pitchFamily="34" charset="-122"/>
                <a:ea typeface="微软雅黑" panose="020B0503020204020204" pitchFamily="34" charset="-122"/>
              </a:rPr>
              <a:t>60</a:t>
            </a:r>
            <a:r>
              <a:rPr lang="zh-CN" altLang="en-US" sz="1600" dirty="0">
                <a:solidFill>
                  <a:srgbClr val="112F70"/>
                </a:solidFill>
                <a:latin typeface="微软雅黑" panose="020B0503020204020204" pitchFamily="34" charset="-122"/>
                <a:ea typeface="微软雅黑" panose="020B0503020204020204" pitchFamily="34" charset="-122"/>
              </a:rPr>
              <a:t>分以下的，记</a:t>
            </a:r>
            <a:r>
              <a:rPr lang="en-US" altLang="zh-CN" sz="1600" dirty="0">
                <a:solidFill>
                  <a:srgbClr val="112F70"/>
                </a:solidFill>
                <a:latin typeface="微软雅黑" panose="020B0503020204020204" pitchFamily="34" charset="-122"/>
                <a:ea typeface="微软雅黑" panose="020B0503020204020204" pitchFamily="34" charset="-122"/>
              </a:rPr>
              <a:t>0</a:t>
            </a:r>
            <a:r>
              <a:rPr lang="zh-CN" altLang="en-US" sz="1600" dirty="0">
                <a:solidFill>
                  <a:srgbClr val="112F70"/>
                </a:solidFill>
                <a:latin typeface="微软雅黑" panose="020B0503020204020204" pitchFamily="34" charset="-122"/>
                <a:ea typeface="微软雅黑" panose="020B0503020204020204" pitchFamily="34" charset="-122"/>
              </a:rPr>
              <a:t>分。。</a:t>
            </a:r>
          </a:p>
          <a:p>
            <a:pPr indent="457200"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④德育与全面发展第二课堂积分最高记</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分，超过</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分的按</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分记，以学院本科生工作组提供为准，面向全体学生公示。</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（八）国家奖学金</a:t>
            </a:r>
          </a:p>
        </p:txBody>
      </p:sp>
    </p:spTree>
    <p:extLst>
      <p:ext uri="{BB962C8B-B14F-4D97-AF65-F5344CB8AC3E}">
        <p14:creationId xmlns:p14="http://schemas.microsoft.com/office/powerpoint/2010/main" val="509632664"/>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11560" y="843558"/>
            <a:ext cx="8049165" cy="1895519"/>
          </a:xfrm>
          <a:prstGeom prst="rect">
            <a:avLst/>
          </a:prstGeom>
          <a:noFill/>
        </p:spPr>
        <p:txBody>
          <a:bodyPr wrap="square" rtlCol="0">
            <a:spAutoFit/>
          </a:bodyPr>
          <a:lstStyle/>
          <a:p>
            <a:pPr marL="342265" indent="-342265"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2. </a:t>
            </a:r>
            <a:r>
              <a:rPr lang="zh-CN" altLang="en-US" sz="1600" b="1" dirty="0">
                <a:solidFill>
                  <a:srgbClr val="112F70"/>
                </a:solidFill>
                <a:latin typeface="微软雅黑" panose="020B0503020204020204" pitchFamily="34" charset="-122"/>
                <a:ea typeface="微软雅黑" panose="020B0503020204020204" pitchFamily="34" charset="-122"/>
              </a:rPr>
              <a:t>评选方式</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7</a:t>
            </a:r>
            <a:r>
              <a:rPr lang="zh-CN" altLang="en-US" sz="1600" dirty="0">
                <a:solidFill>
                  <a:srgbClr val="112F70"/>
                </a:solidFill>
                <a:latin typeface="微软雅黑" panose="020B0503020204020204" pitchFamily="34" charset="-122"/>
                <a:ea typeface="微软雅黑" panose="020B0503020204020204" pitchFamily="34" charset="-122"/>
              </a:rPr>
              <a:t>）评审委员会召开第二次评审工作会议，通报公开答辩会情况及评选结果，形成会议纪要；</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8</a:t>
            </a:r>
            <a:r>
              <a:rPr lang="zh-CN" altLang="en-US" sz="1600" dirty="0">
                <a:solidFill>
                  <a:srgbClr val="112F70"/>
                </a:solidFill>
                <a:latin typeface="微软雅黑" panose="020B0503020204020204" pitchFamily="34" charset="-122"/>
                <a:ea typeface="微软雅黑" panose="020B0503020204020204" pitchFamily="34" charset="-122"/>
              </a:rPr>
              <a:t>）将评选名单在院内进行不少于</a:t>
            </a:r>
            <a:r>
              <a:rPr lang="en-US" altLang="zh-CN" sz="1600" dirty="0">
                <a:solidFill>
                  <a:srgbClr val="112F70"/>
                </a:solidFill>
                <a:latin typeface="微软雅黑" panose="020B0503020204020204" pitchFamily="34" charset="-122"/>
                <a:ea typeface="微软雅黑" panose="020B0503020204020204" pitchFamily="34" charset="-122"/>
              </a:rPr>
              <a:t>3</a:t>
            </a:r>
            <a:r>
              <a:rPr lang="zh-CN" altLang="en-US" sz="1600" dirty="0">
                <a:solidFill>
                  <a:srgbClr val="112F70"/>
                </a:solidFill>
                <a:latin typeface="微软雅黑" panose="020B0503020204020204" pitchFamily="34" charset="-122"/>
                <a:ea typeface="微软雅黑" panose="020B0503020204020204" pitchFamily="34" charset="-122"/>
              </a:rPr>
              <a:t>天的公示；</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）公示无异议后，将名单报送学校。</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（八）国家奖学金</a:t>
            </a:r>
          </a:p>
        </p:txBody>
      </p:sp>
    </p:spTree>
    <p:extLst>
      <p:ext uri="{BB962C8B-B14F-4D97-AF65-F5344CB8AC3E}">
        <p14:creationId xmlns:p14="http://schemas.microsoft.com/office/powerpoint/2010/main" val="1694414972"/>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755576" y="771550"/>
            <a:ext cx="8450169" cy="3372846"/>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1. </a:t>
            </a:r>
            <a:r>
              <a:rPr lang="zh-CN" altLang="en-US" sz="1600" b="1" dirty="0">
                <a:solidFill>
                  <a:srgbClr val="112F70"/>
                </a:solidFill>
                <a:latin typeface="微软雅黑" panose="020B0503020204020204" pitchFamily="34" charset="-122"/>
                <a:ea typeface="微软雅黑" panose="020B0503020204020204" pitchFamily="34" charset="-122"/>
              </a:rPr>
              <a:t>评选要求</a:t>
            </a:r>
            <a:endParaRPr lang="en-US" altLang="zh-CN" sz="1600" b="1" dirty="0">
              <a:solidFill>
                <a:srgbClr val="112F70"/>
              </a:solidFill>
              <a:latin typeface="微软雅黑" panose="020B0503020204020204" pitchFamily="34" charset="-122"/>
              <a:ea typeface="微软雅黑" panose="020B0503020204020204" pitchFamily="34" charset="-122"/>
            </a:endParaRPr>
          </a:p>
          <a:p>
            <a:pPr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1</a:t>
            </a:r>
            <a:r>
              <a:rPr lang="zh-CN" altLang="en-US" sz="1600" dirty="0">
                <a:solidFill>
                  <a:srgbClr val="112F70"/>
                </a:solidFill>
                <a:latin typeface="微软雅黑" panose="020B0503020204020204" pitchFamily="34" charset="-122"/>
                <a:ea typeface="微软雅黑" panose="020B0503020204020204" pitchFamily="34" charset="-122"/>
              </a:rPr>
              <a:t>）国家励志奖学金的奖励标准为每人每年</a:t>
            </a:r>
            <a:r>
              <a:rPr lang="en-US" altLang="zh-CN" sz="1600" dirty="0">
                <a:solidFill>
                  <a:srgbClr val="112F70"/>
                </a:solidFill>
                <a:latin typeface="微软雅黑" panose="020B0503020204020204" pitchFamily="34" charset="-122"/>
                <a:ea typeface="微软雅黑" panose="020B0503020204020204" pitchFamily="34" charset="-122"/>
              </a:rPr>
              <a:t>5000</a:t>
            </a:r>
            <a:r>
              <a:rPr lang="zh-CN" altLang="en-US" sz="1600" dirty="0">
                <a:solidFill>
                  <a:srgbClr val="112F70"/>
                </a:solidFill>
                <a:latin typeface="微软雅黑" panose="020B0503020204020204" pitchFamily="34" charset="-122"/>
                <a:ea typeface="微软雅黑" panose="020B0503020204020204" pitchFamily="34" charset="-122"/>
              </a:rPr>
              <a:t>元。</a:t>
            </a:r>
          </a:p>
          <a:p>
            <a:pPr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2</a:t>
            </a:r>
            <a:r>
              <a:rPr lang="zh-CN" altLang="en-US" sz="1600" dirty="0">
                <a:solidFill>
                  <a:srgbClr val="112F70"/>
                </a:solidFill>
                <a:latin typeface="微软雅黑" panose="020B0503020204020204" pitchFamily="34" charset="-122"/>
                <a:ea typeface="微软雅黑" panose="020B0503020204020204" pitchFamily="34" charset="-122"/>
              </a:rPr>
              <a:t>）国家励志奖学金的基本申请条件：</a:t>
            </a:r>
          </a:p>
          <a:p>
            <a:pPr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①具有中华人民共和国国籍；</a:t>
            </a:r>
          </a:p>
          <a:p>
            <a:pPr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②热爱社会主义祖国，拥护中国共产党的领导；</a:t>
            </a:r>
          </a:p>
          <a:p>
            <a:pPr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③遵守宪法和法律，遵守学校规章制度；</a:t>
            </a:r>
          </a:p>
          <a:p>
            <a:pPr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④诚实守信，道德品质优良；</a:t>
            </a:r>
          </a:p>
          <a:p>
            <a:pPr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⑤家庭经济困难，生活俭朴；</a:t>
            </a:r>
          </a:p>
          <a:p>
            <a:pPr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⑥在校期间学习成绩优秀，要求没有不及格科目，专业排名前</a:t>
            </a:r>
            <a:r>
              <a:rPr lang="en-US" altLang="zh-CN" sz="1600" dirty="0">
                <a:solidFill>
                  <a:srgbClr val="112F70"/>
                </a:solidFill>
                <a:latin typeface="微软雅黑" panose="020B0503020204020204" pitchFamily="34" charset="-122"/>
                <a:ea typeface="微软雅黑" panose="020B0503020204020204" pitchFamily="34" charset="-122"/>
              </a:rPr>
              <a:t>50%</a:t>
            </a:r>
            <a:r>
              <a:rPr lang="zh-CN" altLang="en-US" sz="1600" dirty="0">
                <a:solidFill>
                  <a:srgbClr val="112F70"/>
                </a:solidFill>
                <a:latin typeface="微软雅黑" panose="020B0503020204020204" pitchFamily="34" charset="-122"/>
                <a:ea typeface="微软雅黑" panose="020B0503020204020204" pitchFamily="34" charset="-122"/>
              </a:rPr>
              <a:t>。</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（九）国家励志奖学金</a:t>
            </a:r>
          </a:p>
        </p:txBody>
      </p:sp>
    </p:spTree>
    <p:extLst>
      <p:ext uri="{BB962C8B-B14F-4D97-AF65-F5344CB8AC3E}">
        <p14:creationId xmlns:p14="http://schemas.microsoft.com/office/powerpoint/2010/main" val="1822439266"/>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11560" y="627534"/>
            <a:ext cx="8162137" cy="4222310"/>
          </a:xfrm>
          <a:prstGeom prst="rect">
            <a:avLst/>
          </a:prstGeom>
          <a:noFill/>
        </p:spPr>
        <p:txBody>
          <a:bodyPr wrap="square" rtlCol="0">
            <a:spAutoFit/>
          </a:bodyPr>
          <a:lstStyle/>
          <a:p>
            <a:pPr fontAlgn="auto">
              <a:lnSpc>
                <a:spcPct val="130000"/>
              </a:lnSpc>
            </a:pPr>
            <a:r>
              <a:rPr lang="en-US" altLang="zh-CN" sz="1600" b="1" dirty="0">
                <a:solidFill>
                  <a:srgbClr val="112F70"/>
                </a:solidFill>
                <a:latin typeface="微软雅黑" panose="020B0503020204020204" pitchFamily="34" charset="-122"/>
                <a:ea typeface="微软雅黑" panose="020B0503020204020204" pitchFamily="34" charset="-122"/>
              </a:rPr>
              <a:t>1. </a:t>
            </a:r>
            <a:r>
              <a:rPr lang="zh-CN" altLang="en-US" sz="1600" b="1" dirty="0">
                <a:solidFill>
                  <a:srgbClr val="112F70"/>
                </a:solidFill>
                <a:latin typeface="微软雅黑" panose="020B0503020204020204" pitchFamily="34" charset="-122"/>
                <a:ea typeface="微软雅黑" panose="020B0503020204020204" pitchFamily="34" charset="-122"/>
              </a:rPr>
              <a:t>评选要求</a:t>
            </a:r>
            <a:endParaRPr lang="en-US" altLang="zh-CN" sz="1600" b="1" dirty="0">
              <a:solidFill>
                <a:srgbClr val="112F70"/>
              </a:solidFill>
              <a:latin typeface="微软雅黑" panose="020B0503020204020204" pitchFamily="34" charset="-122"/>
              <a:ea typeface="微软雅黑" panose="020B0503020204020204" pitchFamily="34" charset="-122"/>
            </a:endParaRP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3</a:t>
            </a:r>
            <a:r>
              <a:rPr lang="zh-CN" altLang="en-US" sz="1600" dirty="0">
                <a:solidFill>
                  <a:srgbClr val="112F70"/>
                </a:solidFill>
                <a:latin typeface="微软雅黑" panose="020B0503020204020204" pitchFamily="34" charset="-122"/>
                <a:ea typeface="微软雅黑" panose="020B0503020204020204" pitchFamily="34" charset="-122"/>
              </a:rPr>
              <a:t>）获得国家励志奖学金的学生为在校生中二年级以上（含二年级）的学生。</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4</a:t>
            </a:r>
            <a:r>
              <a:rPr lang="zh-CN" altLang="en-US" sz="1600" dirty="0">
                <a:solidFill>
                  <a:srgbClr val="112F70"/>
                </a:solidFill>
                <a:latin typeface="微软雅黑" panose="020B0503020204020204" pitchFamily="34" charset="-122"/>
                <a:ea typeface="微软雅黑" panose="020B0503020204020204" pitchFamily="34" charset="-122"/>
              </a:rPr>
              <a:t>）同一学年内，申请国家励志奖学金的学生可以同时申请并获得国家助学金，但不能同时获得国家奖学金。</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5</a:t>
            </a:r>
            <a:r>
              <a:rPr lang="zh-CN" altLang="en-US" sz="1600" dirty="0">
                <a:solidFill>
                  <a:srgbClr val="112F70"/>
                </a:solidFill>
                <a:latin typeface="微软雅黑" panose="020B0503020204020204" pitchFamily="34" charset="-122"/>
                <a:ea typeface="微软雅黑" panose="020B0503020204020204" pitchFamily="34" charset="-122"/>
              </a:rPr>
              <a:t>）获评学校“自强之星”者，如符合国家励志奖学金评选的基本申请条件，则可直接获评当年的国家励志奖学金。</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）学校每年单独划拨不多于</a:t>
            </a:r>
            <a:r>
              <a:rPr lang="en-US" altLang="zh-CN" sz="1600" dirty="0">
                <a:solidFill>
                  <a:srgbClr val="112F70"/>
                </a:solidFill>
                <a:latin typeface="微软雅黑" panose="020B0503020204020204" pitchFamily="34" charset="-122"/>
                <a:ea typeface="微软雅黑" panose="020B0503020204020204" pitchFamily="34" charset="-122"/>
              </a:rPr>
              <a:t>2</a:t>
            </a:r>
            <a:r>
              <a:rPr lang="zh-CN" altLang="en-US" sz="1600" dirty="0">
                <a:solidFill>
                  <a:srgbClr val="112F70"/>
                </a:solidFill>
                <a:latin typeface="微软雅黑" panose="020B0503020204020204" pitchFamily="34" charset="-122"/>
                <a:ea typeface="微软雅黑" panose="020B0503020204020204" pitchFamily="34" charset="-122"/>
              </a:rPr>
              <a:t>个国家励志奖学金的名额分给少数民族学生（特指单独招收的民族地区少数民族学生，即经教育部内地西藏班、新疆高中班招生领导小组办公室批准录取的学生、预科毕业转入本科的少数民族学生以及来自西藏青海等西部地区依据单独划定的录取控制分数线录取的少数民族学生），以突出导向、奖励优秀，具体评选细则由学生工作处单独制定。</a:t>
            </a:r>
          </a:p>
          <a:p>
            <a:pPr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7</a:t>
            </a:r>
            <a:r>
              <a:rPr lang="zh-CN" altLang="en-US" sz="1600" dirty="0">
                <a:solidFill>
                  <a:srgbClr val="112F70"/>
                </a:solidFill>
                <a:latin typeface="微软雅黑" panose="020B0503020204020204" pitchFamily="34" charset="-122"/>
                <a:ea typeface="微软雅黑" panose="020B0503020204020204" pitchFamily="34" charset="-122"/>
              </a:rPr>
              <a:t>）除第六条和第七条涉及到的名额外，国家励志奖学金的名额按照各年级家庭经济困难学生人数分配至各年级。</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（九）国家励志奖学金</a:t>
            </a:r>
          </a:p>
        </p:txBody>
      </p:sp>
    </p:spTree>
    <p:extLst>
      <p:ext uri="{BB962C8B-B14F-4D97-AF65-F5344CB8AC3E}">
        <p14:creationId xmlns:p14="http://schemas.microsoft.com/office/powerpoint/2010/main" val="2885118692"/>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文本框 38"/>
          <p:cNvSpPr txBox="1"/>
          <p:nvPr/>
        </p:nvSpPr>
        <p:spPr>
          <a:xfrm>
            <a:off x="467544" y="2355726"/>
            <a:ext cx="3123394" cy="584775"/>
          </a:xfrm>
          <a:prstGeom prst="rect">
            <a:avLst/>
          </a:prstGeom>
          <a:noFill/>
        </p:spPr>
        <p:txBody>
          <a:bodyPr wrap="square" rtlCol="0">
            <a:spAutoFit/>
          </a:bodyPr>
          <a:lstStyle/>
          <a:p>
            <a:r>
              <a:rPr lang="en-US" altLang="zh-CN" sz="3200" b="1" dirty="0">
                <a:solidFill>
                  <a:srgbClr val="112F70"/>
                </a:solidFill>
                <a:latin typeface="微软雅黑" panose="020B0503020204020204" pitchFamily="34" charset="-122"/>
                <a:ea typeface="微软雅黑" panose="020B0503020204020204" pitchFamily="34" charset="-122"/>
              </a:rPr>
              <a:t>CONTENTS</a:t>
            </a:r>
            <a:endParaRPr lang="zh-CN" altLang="en-US" sz="3200" b="1" dirty="0">
              <a:solidFill>
                <a:srgbClr val="112F70"/>
              </a:solidFill>
              <a:latin typeface="微软雅黑" panose="020B0503020204020204" pitchFamily="34" charset="-122"/>
              <a:ea typeface="微软雅黑" panose="020B0503020204020204" pitchFamily="34" charset="-122"/>
            </a:endParaRPr>
          </a:p>
        </p:txBody>
      </p:sp>
      <p:sp>
        <p:nvSpPr>
          <p:cNvPr id="15" name="文本框 11"/>
          <p:cNvSpPr txBox="1"/>
          <p:nvPr/>
        </p:nvSpPr>
        <p:spPr>
          <a:xfrm>
            <a:off x="1979712" y="1976522"/>
            <a:ext cx="902811" cy="523220"/>
          </a:xfrm>
          <a:prstGeom prst="rect">
            <a:avLst/>
          </a:prstGeom>
          <a:noFill/>
        </p:spPr>
        <p:txBody>
          <a:bodyPr wrap="none" rtlCol="0">
            <a:spAutoFit/>
          </a:bodyPr>
          <a:lstStyle/>
          <a:p>
            <a:r>
              <a:rPr lang="zh-CN" altLang="en-US" sz="2800" b="1" dirty="0">
                <a:solidFill>
                  <a:srgbClr val="112F70"/>
                </a:solidFill>
                <a:latin typeface="微软雅黑" panose="020B0503020204020204" pitchFamily="34" charset="-122"/>
                <a:ea typeface="微软雅黑" panose="020B0503020204020204" pitchFamily="34" charset="-122"/>
              </a:rPr>
              <a:t>目录</a:t>
            </a:r>
          </a:p>
        </p:txBody>
      </p:sp>
      <p:sp>
        <p:nvSpPr>
          <p:cNvPr id="17" name="文本框 18"/>
          <p:cNvSpPr txBox="1"/>
          <p:nvPr/>
        </p:nvSpPr>
        <p:spPr>
          <a:xfrm>
            <a:off x="4901319" y="1602710"/>
            <a:ext cx="2262158" cy="369332"/>
          </a:xfrm>
          <a:prstGeom prst="rect">
            <a:avLst/>
          </a:prstGeom>
          <a:noFill/>
        </p:spPr>
        <p:txBody>
          <a:bodyPr wrap="none" rtlCol="0">
            <a:spAutoFit/>
          </a:bodyPr>
          <a:lstStyle/>
          <a:p>
            <a:r>
              <a:rPr lang="zh-CN" altLang="en-US" dirty="0">
                <a:solidFill>
                  <a:srgbClr val="112F70"/>
                </a:solidFill>
                <a:latin typeface="微软雅黑" panose="020B0503020204020204" pitchFamily="34" charset="-122"/>
                <a:ea typeface="微软雅黑" panose="020B0503020204020204" pitchFamily="34" charset="-122"/>
              </a:rPr>
              <a:t>奖励种类及表彰方式</a:t>
            </a:r>
          </a:p>
        </p:txBody>
      </p:sp>
      <p:grpSp>
        <p:nvGrpSpPr>
          <p:cNvPr id="35" name="组合 34"/>
          <p:cNvGrpSpPr/>
          <p:nvPr/>
        </p:nvGrpSpPr>
        <p:grpSpPr>
          <a:xfrm>
            <a:off x="4447684" y="1535984"/>
            <a:ext cx="452678" cy="523220"/>
            <a:chOff x="3530409" y="2047768"/>
            <a:chExt cx="452678" cy="523220"/>
          </a:xfrm>
        </p:grpSpPr>
        <p:sp>
          <p:nvSpPr>
            <p:cNvPr id="16" name="文本框 16"/>
            <p:cNvSpPr txBox="1"/>
            <p:nvPr/>
          </p:nvSpPr>
          <p:spPr>
            <a:xfrm>
              <a:off x="3530409" y="2047768"/>
              <a:ext cx="367408" cy="523220"/>
            </a:xfrm>
            <a:prstGeom prst="rect">
              <a:avLst/>
            </a:prstGeom>
            <a:noFill/>
          </p:spPr>
          <p:txBody>
            <a:bodyPr wrap="none" rtlCol="0">
              <a:spAutoFit/>
            </a:bodyPr>
            <a:lstStyle/>
            <a:p>
              <a:pPr algn="ctr"/>
              <a:r>
                <a:rPr lang="en-US" altLang="zh-CN" sz="2800" dirty="0">
                  <a:solidFill>
                    <a:srgbClr val="112F70"/>
                  </a:solidFill>
                  <a:ea typeface="微软雅黑" panose="020B0503020204020204" pitchFamily="34" charset="-122"/>
                </a:rPr>
                <a:t>1</a:t>
              </a:r>
              <a:endParaRPr lang="zh-CN" altLang="en-US" sz="2800" dirty="0">
                <a:solidFill>
                  <a:srgbClr val="112F70"/>
                </a:solidFill>
                <a:ea typeface="微软雅黑" panose="020B0503020204020204" pitchFamily="34" charset="-122"/>
              </a:endParaRPr>
            </a:p>
          </p:txBody>
        </p:sp>
        <p:cxnSp>
          <p:nvCxnSpPr>
            <p:cNvPr id="18" name="直接连接符 17"/>
            <p:cNvCxnSpPr/>
            <p:nvPr/>
          </p:nvCxnSpPr>
          <p:spPr>
            <a:xfrm flipH="1">
              <a:off x="3736631" y="2227402"/>
              <a:ext cx="246456" cy="246456"/>
            </a:xfrm>
            <a:prstGeom prst="line">
              <a:avLst/>
            </a:prstGeom>
            <a:ln>
              <a:solidFill>
                <a:srgbClr val="112F70"/>
              </a:solidFill>
            </a:ln>
          </p:spPr>
          <p:style>
            <a:lnRef idx="1">
              <a:schemeClr val="accent1"/>
            </a:lnRef>
            <a:fillRef idx="0">
              <a:schemeClr val="accent1"/>
            </a:fillRef>
            <a:effectRef idx="0">
              <a:schemeClr val="accent1"/>
            </a:effectRef>
            <a:fontRef idx="minor">
              <a:schemeClr val="tx1"/>
            </a:fontRef>
          </p:style>
        </p:cxnSp>
      </p:grpSp>
      <p:sp>
        <p:nvSpPr>
          <p:cNvPr id="23" name="文本框 24"/>
          <p:cNvSpPr txBox="1"/>
          <p:nvPr/>
        </p:nvSpPr>
        <p:spPr>
          <a:xfrm>
            <a:off x="4901319" y="2182092"/>
            <a:ext cx="3703129" cy="369332"/>
          </a:xfrm>
          <a:prstGeom prst="rect">
            <a:avLst/>
          </a:prstGeom>
          <a:noFill/>
        </p:spPr>
        <p:txBody>
          <a:bodyPr wrap="square" rtlCol="0">
            <a:spAutoFit/>
          </a:bodyPr>
          <a:lstStyle/>
          <a:p>
            <a:r>
              <a:rPr lang="zh-CN" altLang="en-US" dirty="0">
                <a:solidFill>
                  <a:srgbClr val="112F70"/>
                </a:solidFill>
                <a:latin typeface="微软雅黑" panose="020B0503020204020204" pitchFamily="34" charset="-122"/>
                <a:ea typeface="微软雅黑" panose="020B0503020204020204" pitchFamily="34" charset="-122"/>
              </a:rPr>
              <a:t>个人奖评选要求和评选方式</a:t>
            </a:r>
          </a:p>
        </p:txBody>
      </p:sp>
      <p:grpSp>
        <p:nvGrpSpPr>
          <p:cNvPr id="37" name="组合 36"/>
          <p:cNvGrpSpPr/>
          <p:nvPr/>
        </p:nvGrpSpPr>
        <p:grpSpPr>
          <a:xfrm>
            <a:off x="4447684" y="2115366"/>
            <a:ext cx="452678" cy="523220"/>
            <a:chOff x="3530409" y="2627150"/>
            <a:chExt cx="452678" cy="523220"/>
          </a:xfrm>
        </p:grpSpPr>
        <p:sp>
          <p:nvSpPr>
            <p:cNvPr id="22" name="文本框 23"/>
            <p:cNvSpPr txBox="1"/>
            <p:nvPr/>
          </p:nvSpPr>
          <p:spPr>
            <a:xfrm>
              <a:off x="3530409" y="2627150"/>
              <a:ext cx="367408" cy="523220"/>
            </a:xfrm>
            <a:prstGeom prst="rect">
              <a:avLst/>
            </a:prstGeom>
            <a:noFill/>
          </p:spPr>
          <p:txBody>
            <a:bodyPr wrap="none" rtlCol="0">
              <a:spAutoFit/>
            </a:bodyPr>
            <a:lstStyle/>
            <a:p>
              <a:pPr algn="ctr"/>
              <a:r>
                <a:rPr lang="en-US" altLang="zh-CN" sz="2800" dirty="0">
                  <a:solidFill>
                    <a:srgbClr val="112F70"/>
                  </a:solidFill>
                  <a:ea typeface="微软雅黑" panose="020B0503020204020204" pitchFamily="34" charset="-122"/>
                </a:rPr>
                <a:t>2</a:t>
              </a:r>
              <a:endParaRPr lang="zh-CN" altLang="en-US" sz="2800" dirty="0">
                <a:solidFill>
                  <a:srgbClr val="112F70"/>
                </a:solidFill>
                <a:ea typeface="微软雅黑" panose="020B0503020204020204" pitchFamily="34" charset="-122"/>
              </a:endParaRPr>
            </a:p>
          </p:txBody>
        </p:sp>
        <p:cxnSp>
          <p:nvCxnSpPr>
            <p:cNvPr id="24" name="直接连接符 23"/>
            <p:cNvCxnSpPr/>
            <p:nvPr/>
          </p:nvCxnSpPr>
          <p:spPr>
            <a:xfrm flipH="1">
              <a:off x="3736631" y="2806784"/>
              <a:ext cx="246456" cy="246456"/>
            </a:xfrm>
            <a:prstGeom prst="line">
              <a:avLst/>
            </a:prstGeom>
            <a:ln>
              <a:solidFill>
                <a:srgbClr val="112F70"/>
              </a:solidFill>
            </a:ln>
          </p:spPr>
          <p:style>
            <a:lnRef idx="1">
              <a:schemeClr val="accent1"/>
            </a:lnRef>
            <a:fillRef idx="0">
              <a:schemeClr val="accent1"/>
            </a:fillRef>
            <a:effectRef idx="0">
              <a:schemeClr val="accent1"/>
            </a:effectRef>
            <a:fontRef idx="minor">
              <a:schemeClr val="tx1"/>
            </a:fontRef>
          </p:style>
        </p:cxnSp>
      </p:grpSp>
      <p:sp>
        <p:nvSpPr>
          <p:cNvPr id="29" name="文本框 30"/>
          <p:cNvSpPr txBox="1"/>
          <p:nvPr/>
        </p:nvSpPr>
        <p:spPr>
          <a:xfrm>
            <a:off x="4901319" y="2755835"/>
            <a:ext cx="2954655" cy="369332"/>
          </a:xfrm>
          <a:prstGeom prst="rect">
            <a:avLst/>
          </a:prstGeom>
          <a:noFill/>
        </p:spPr>
        <p:txBody>
          <a:bodyPr wrap="none" rtlCol="0">
            <a:spAutoFit/>
          </a:bodyPr>
          <a:lstStyle/>
          <a:p>
            <a:r>
              <a:rPr lang="zh-CN" altLang="en-US" dirty="0">
                <a:solidFill>
                  <a:srgbClr val="112F70"/>
                </a:solidFill>
                <a:latin typeface="微软雅黑" panose="020B0503020204020204" pitchFamily="34" charset="-122"/>
                <a:ea typeface="微软雅黑" panose="020B0503020204020204" pitchFamily="34" charset="-122"/>
              </a:rPr>
              <a:t>集体奖评选要求和评选方式</a:t>
            </a:r>
          </a:p>
        </p:txBody>
      </p:sp>
      <p:grpSp>
        <p:nvGrpSpPr>
          <p:cNvPr id="39" name="组合 38"/>
          <p:cNvGrpSpPr/>
          <p:nvPr/>
        </p:nvGrpSpPr>
        <p:grpSpPr>
          <a:xfrm>
            <a:off x="4447684" y="2689109"/>
            <a:ext cx="452678" cy="523220"/>
            <a:chOff x="3530409" y="3200893"/>
            <a:chExt cx="452678" cy="523220"/>
          </a:xfrm>
        </p:grpSpPr>
        <p:sp>
          <p:nvSpPr>
            <p:cNvPr id="28" name="文本框 29"/>
            <p:cNvSpPr txBox="1"/>
            <p:nvPr/>
          </p:nvSpPr>
          <p:spPr>
            <a:xfrm>
              <a:off x="3530409" y="3200893"/>
              <a:ext cx="367408" cy="523220"/>
            </a:xfrm>
            <a:prstGeom prst="rect">
              <a:avLst/>
            </a:prstGeom>
            <a:noFill/>
          </p:spPr>
          <p:txBody>
            <a:bodyPr wrap="none" rtlCol="0">
              <a:spAutoFit/>
            </a:bodyPr>
            <a:lstStyle/>
            <a:p>
              <a:pPr algn="ctr"/>
              <a:r>
                <a:rPr lang="en-US" altLang="zh-CN" sz="2800" dirty="0">
                  <a:solidFill>
                    <a:srgbClr val="112F70"/>
                  </a:solidFill>
                  <a:ea typeface="微软雅黑" panose="020B0503020204020204" pitchFamily="34" charset="-122"/>
                </a:rPr>
                <a:t>3</a:t>
              </a:r>
              <a:endParaRPr lang="zh-CN" altLang="en-US" sz="2800" dirty="0">
                <a:solidFill>
                  <a:srgbClr val="112F70"/>
                </a:solidFill>
                <a:ea typeface="微软雅黑" panose="020B0503020204020204" pitchFamily="34" charset="-122"/>
              </a:endParaRPr>
            </a:p>
          </p:txBody>
        </p:sp>
        <p:cxnSp>
          <p:nvCxnSpPr>
            <p:cNvPr id="30" name="直接连接符 29"/>
            <p:cNvCxnSpPr/>
            <p:nvPr/>
          </p:nvCxnSpPr>
          <p:spPr>
            <a:xfrm flipH="1">
              <a:off x="3736631" y="3380527"/>
              <a:ext cx="246456" cy="246456"/>
            </a:xfrm>
            <a:prstGeom prst="line">
              <a:avLst/>
            </a:prstGeom>
            <a:ln>
              <a:solidFill>
                <a:srgbClr val="112F70"/>
              </a:solidFill>
            </a:ln>
          </p:spPr>
          <p:style>
            <a:lnRef idx="1">
              <a:schemeClr val="accent1"/>
            </a:lnRef>
            <a:fillRef idx="0">
              <a:schemeClr val="accent1"/>
            </a:fillRef>
            <a:effectRef idx="0">
              <a:schemeClr val="accent1"/>
            </a:effectRef>
            <a:fontRef idx="minor">
              <a:schemeClr val="tx1"/>
            </a:fontRef>
          </p:style>
        </p:cxnSp>
      </p:grpSp>
      <p:cxnSp>
        <p:nvCxnSpPr>
          <p:cNvPr id="34" name="直接连接符 33"/>
          <p:cNvCxnSpPr/>
          <p:nvPr/>
        </p:nvCxnSpPr>
        <p:spPr>
          <a:xfrm>
            <a:off x="3563888" y="1347614"/>
            <a:ext cx="0" cy="2194875"/>
          </a:xfrm>
          <a:prstGeom prst="line">
            <a:avLst/>
          </a:prstGeom>
          <a:ln>
            <a:solidFill>
              <a:srgbClr val="112F7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horizontal)">
                                      <p:cBhvr>
                                        <p:cTn id="7" dur="750"/>
                                        <p:tgtEl>
                                          <p:spTgt spid="15"/>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randombar(horizontal)">
                                      <p:cBhvr>
                                        <p:cTn id="10" dur="750"/>
                                        <p:tgtEl>
                                          <p:spTgt spid="14"/>
                                        </p:tgtEl>
                                      </p:cBhvr>
                                    </p:animEffect>
                                  </p:childTnLst>
                                </p:cTn>
                              </p:par>
                            </p:childTnLst>
                          </p:cTn>
                        </p:par>
                        <p:par>
                          <p:cTn id="11" fill="hold">
                            <p:stCondLst>
                              <p:cond delay="1000"/>
                            </p:stCondLst>
                            <p:childTnLst>
                              <p:par>
                                <p:cTn id="12" presetID="2" presetClass="entr" presetSubtype="1" fill="hold" nodeType="afterEffect">
                                  <p:stCondLst>
                                    <p:cond delay="0"/>
                                  </p:stCondLst>
                                  <p:childTnLst>
                                    <p:set>
                                      <p:cBhvr>
                                        <p:cTn id="13" dur="1" fill="hold">
                                          <p:stCondLst>
                                            <p:cond delay="0"/>
                                          </p:stCondLst>
                                        </p:cTn>
                                        <p:tgtEl>
                                          <p:spTgt spid="34"/>
                                        </p:tgtEl>
                                        <p:attrNameLst>
                                          <p:attrName>style.visibility</p:attrName>
                                        </p:attrNameLst>
                                      </p:cBhvr>
                                      <p:to>
                                        <p:strVal val="visible"/>
                                      </p:to>
                                    </p:set>
                                    <p:anim calcmode="lin" valueType="num">
                                      <p:cBhvr additive="base">
                                        <p:cTn id="14" dur="500" fill="hold"/>
                                        <p:tgtEl>
                                          <p:spTgt spid="34"/>
                                        </p:tgtEl>
                                        <p:attrNameLst>
                                          <p:attrName>ppt_x</p:attrName>
                                        </p:attrNameLst>
                                      </p:cBhvr>
                                      <p:tavLst>
                                        <p:tav tm="0">
                                          <p:val>
                                            <p:strVal val="#ppt_x"/>
                                          </p:val>
                                        </p:tav>
                                        <p:tav tm="100000">
                                          <p:val>
                                            <p:strVal val="#ppt_x"/>
                                          </p:val>
                                        </p:tav>
                                      </p:tavLst>
                                    </p:anim>
                                    <p:anim calcmode="lin" valueType="num">
                                      <p:cBhvr additive="base">
                                        <p:cTn id="15" dur="500" fill="hold"/>
                                        <p:tgtEl>
                                          <p:spTgt spid="34"/>
                                        </p:tgtEl>
                                        <p:attrNameLst>
                                          <p:attrName>ppt_y</p:attrName>
                                        </p:attrNameLst>
                                      </p:cBhvr>
                                      <p:tavLst>
                                        <p:tav tm="0">
                                          <p:val>
                                            <p:strVal val="0-#ppt_h/2"/>
                                          </p:val>
                                        </p:tav>
                                        <p:tav tm="100000">
                                          <p:val>
                                            <p:strVal val="#ppt_y"/>
                                          </p:val>
                                        </p:tav>
                                      </p:tavLst>
                                    </p:anim>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1000"/>
                                        <p:tgtEl>
                                          <p:spTgt spid="35"/>
                                        </p:tgtEl>
                                      </p:cBhvr>
                                    </p:animEffect>
                                  </p:childTnLst>
                                </p:cTn>
                              </p:par>
                              <p:par>
                                <p:cTn id="20" presetID="56" presetClass="path" presetSubtype="0" accel="50000" decel="50000" fill="hold" nodeType="withEffect">
                                  <p:stCondLst>
                                    <p:cond delay="0"/>
                                  </p:stCondLst>
                                  <p:childTnLst>
                                    <p:animMotion origin="layout" path="M -0.03733 0.04136 L -1.11111E-6 -2.71605E-6 " pathEditMode="relative" rAng="0" ptsTypes="AA">
                                      <p:cBhvr>
                                        <p:cTn id="21" dur="700" fill="hold"/>
                                        <p:tgtEl>
                                          <p:spTgt spid="35"/>
                                        </p:tgtEl>
                                        <p:attrNameLst>
                                          <p:attrName>ppt_x</p:attrName>
                                          <p:attrName>ppt_y</p:attrName>
                                        </p:attrNameLst>
                                      </p:cBhvr>
                                      <p:rCtr x="1858" y="-2068"/>
                                    </p:animMotion>
                                  </p:childTnLst>
                                </p:cTn>
                              </p:par>
                              <p:par>
                                <p:cTn id="22" presetID="22" presetClass="entr" presetSubtype="8" fill="hold" grpId="0" nodeType="withEffect">
                                  <p:stCondLst>
                                    <p:cond delay="250"/>
                                  </p:stCondLst>
                                  <p:childTnLst>
                                    <p:set>
                                      <p:cBhvr>
                                        <p:cTn id="23" dur="1" fill="hold">
                                          <p:stCondLst>
                                            <p:cond delay="0"/>
                                          </p:stCondLst>
                                        </p:cTn>
                                        <p:tgtEl>
                                          <p:spTgt spid="17"/>
                                        </p:tgtEl>
                                        <p:attrNameLst>
                                          <p:attrName>style.visibility</p:attrName>
                                        </p:attrNameLst>
                                      </p:cBhvr>
                                      <p:to>
                                        <p:strVal val="visible"/>
                                      </p:to>
                                    </p:set>
                                    <p:animEffect transition="in" filter="wipe(left)">
                                      <p:cBhvr>
                                        <p:cTn id="24" dur="500"/>
                                        <p:tgtEl>
                                          <p:spTgt spid="17"/>
                                        </p:tgtEl>
                                      </p:cBhvr>
                                    </p:animEffect>
                                  </p:childTnLst>
                                </p:cTn>
                              </p:par>
                              <p:par>
                                <p:cTn id="25" presetID="10" presetClass="entr" presetSubtype="0" fill="hold" nodeType="withEffect">
                                  <p:stCondLst>
                                    <p:cond delay="25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1000"/>
                                        <p:tgtEl>
                                          <p:spTgt spid="37"/>
                                        </p:tgtEl>
                                      </p:cBhvr>
                                    </p:animEffect>
                                  </p:childTnLst>
                                </p:cTn>
                              </p:par>
                              <p:par>
                                <p:cTn id="28" presetID="56" presetClass="path" presetSubtype="0" accel="50000" decel="50000" fill="hold" nodeType="withEffect">
                                  <p:stCondLst>
                                    <p:cond delay="250"/>
                                  </p:stCondLst>
                                  <p:childTnLst>
                                    <p:animMotion origin="layout" path="M -0.03733 0.04105 L -1.11111E-6 2.96296E-6 " pathEditMode="relative" rAng="0" ptsTypes="AA">
                                      <p:cBhvr>
                                        <p:cTn id="29" dur="700" fill="hold"/>
                                        <p:tgtEl>
                                          <p:spTgt spid="37"/>
                                        </p:tgtEl>
                                        <p:attrNameLst>
                                          <p:attrName>ppt_x</p:attrName>
                                          <p:attrName>ppt_y</p:attrName>
                                        </p:attrNameLst>
                                      </p:cBhvr>
                                      <p:rCtr x="1858" y="-2068"/>
                                    </p:animMotion>
                                  </p:childTnLst>
                                </p:cTn>
                              </p:par>
                              <p:par>
                                <p:cTn id="30" presetID="22" presetClass="entr" presetSubtype="8" fill="hold" grpId="0" nodeType="withEffect">
                                  <p:stCondLst>
                                    <p:cond delay="500"/>
                                  </p:stCondLst>
                                  <p:childTnLst>
                                    <p:set>
                                      <p:cBhvr>
                                        <p:cTn id="31" dur="1" fill="hold">
                                          <p:stCondLst>
                                            <p:cond delay="0"/>
                                          </p:stCondLst>
                                        </p:cTn>
                                        <p:tgtEl>
                                          <p:spTgt spid="23"/>
                                        </p:tgtEl>
                                        <p:attrNameLst>
                                          <p:attrName>style.visibility</p:attrName>
                                        </p:attrNameLst>
                                      </p:cBhvr>
                                      <p:to>
                                        <p:strVal val="visible"/>
                                      </p:to>
                                    </p:set>
                                    <p:animEffect transition="in" filter="wipe(left)">
                                      <p:cBhvr>
                                        <p:cTn id="32" dur="500"/>
                                        <p:tgtEl>
                                          <p:spTgt spid="23"/>
                                        </p:tgtEl>
                                      </p:cBhvr>
                                    </p:animEffect>
                                  </p:childTnLst>
                                </p:cTn>
                              </p:par>
                              <p:par>
                                <p:cTn id="33" presetID="10" presetClass="entr" presetSubtype="0" fill="hold" nodeType="withEffect">
                                  <p:stCondLst>
                                    <p:cond delay="500"/>
                                  </p:stCondLst>
                                  <p:childTnLst>
                                    <p:set>
                                      <p:cBhvr>
                                        <p:cTn id="34" dur="1" fill="hold">
                                          <p:stCondLst>
                                            <p:cond delay="0"/>
                                          </p:stCondLst>
                                        </p:cTn>
                                        <p:tgtEl>
                                          <p:spTgt spid="39"/>
                                        </p:tgtEl>
                                        <p:attrNameLst>
                                          <p:attrName>style.visibility</p:attrName>
                                        </p:attrNameLst>
                                      </p:cBhvr>
                                      <p:to>
                                        <p:strVal val="visible"/>
                                      </p:to>
                                    </p:set>
                                    <p:animEffect transition="in" filter="fade">
                                      <p:cBhvr>
                                        <p:cTn id="35" dur="1000"/>
                                        <p:tgtEl>
                                          <p:spTgt spid="39"/>
                                        </p:tgtEl>
                                      </p:cBhvr>
                                    </p:animEffect>
                                  </p:childTnLst>
                                </p:cTn>
                              </p:par>
                              <p:par>
                                <p:cTn id="36" presetID="56" presetClass="path" presetSubtype="0" accel="50000" decel="50000" fill="hold" nodeType="withEffect">
                                  <p:stCondLst>
                                    <p:cond delay="500"/>
                                  </p:stCondLst>
                                  <p:childTnLst>
                                    <p:animMotion origin="layout" path="M -0.03733 0.04104 L -1.11111E-6 4.5679E-6 " pathEditMode="relative" rAng="0" ptsTypes="AA">
                                      <p:cBhvr>
                                        <p:cTn id="37" dur="700" fill="hold"/>
                                        <p:tgtEl>
                                          <p:spTgt spid="39"/>
                                        </p:tgtEl>
                                        <p:attrNameLst>
                                          <p:attrName>ppt_x</p:attrName>
                                          <p:attrName>ppt_y</p:attrName>
                                        </p:attrNameLst>
                                      </p:cBhvr>
                                      <p:rCtr x="1858" y="-2068"/>
                                    </p:animMotion>
                                  </p:childTnLst>
                                </p:cTn>
                              </p:par>
                              <p:par>
                                <p:cTn id="38" presetID="22" presetClass="entr" presetSubtype="8" fill="hold" grpId="0" nodeType="withEffect">
                                  <p:stCondLst>
                                    <p:cond delay="750"/>
                                  </p:stCondLst>
                                  <p:childTnLst>
                                    <p:set>
                                      <p:cBhvr>
                                        <p:cTn id="39" dur="1" fill="hold">
                                          <p:stCondLst>
                                            <p:cond delay="0"/>
                                          </p:stCondLst>
                                        </p:cTn>
                                        <p:tgtEl>
                                          <p:spTgt spid="29"/>
                                        </p:tgtEl>
                                        <p:attrNameLst>
                                          <p:attrName>style.visibility</p:attrName>
                                        </p:attrNameLst>
                                      </p:cBhvr>
                                      <p:to>
                                        <p:strVal val="visible"/>
                                      </p:to>
                                    </p:set>
                                    <p:animEffect transition="in" filter="wipe(left)">
                                      <p:cBhvr>
                                        <p:cTn id="4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23" grpId="0"/>
      <p:bldP spid="2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339258" y="585044"/>
            <a:ext cx="8465483" cy="4222310"/>
          </a:xfrm>
          <a:prstGeom prst="rect">
            <a:avLst/>
          </a:prstGeom>
          <a:noFill/>
        </p:spPr>
        <p:txBody>
          <a:bodyPr wrap="square" rtlCol="0">
            <a:spAutoFit/>
          </a:bodyPr>
          <a:lstStyle/>
          <a:p>
            <a:pPr marL="342265" indent="-342265" fontAlgn="auto">
              <a:lnSpc>
                <a:spcPct val="130000"/>
              </a:lnSpc>
            </a:pPr>
            <a:r>
              <a:rPr lang="en-US" altLang="zh-CN" sz="1600" b="1" dirty="0">
                <a:solidFill>
                  <a:srgbClr val="112F70"/>
                </a:solidFill>
                <a:latin typeface="微软雅黑" panose="020B0503020204020204" pitchFamily="34" charset="-122"/>
                <a:ea typeface="微软雅黑" panose="020B0503020204020204" pitchFamily="34" charset="-122"/>
              </a:rPr>
              <a:t>2. </a:t>
            </a:r>
            <a:r>
              <a:rPr lang="zh-CN" altLang="en-US" sz="1600" b="1" dirty="0">
                <a:solidFill>
                  <a:srgbClr val="112F70"/>
                </a:solidFill>
                <a:latin typeface="微软雅黑" panose="020B0503020204020204" pitchFamily="34" charset="-122"/>
                <a:ea typeface="微软雅黑" panose="020B0503020204020204" pitchFamily="34" charset="-122"/>
              </a:rPr>
              <a:t>评选方式</a:t>
            </a:r>
          </a:p>
          <a:p>
            <a:pPr indent="457200"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1</a:t>
            </a:r>
            <a:r>
              <a:rPr lang="zh-CN" altLang="en-US" sz="1600" dirty="0">
                <a:solidFill>
                  <a:srgbClr val="112F70"/>
                </a:solidFill>
                <a:latin typeface="微软雅黑" panose="020B0503020204020204" pitchFamily="34" charset="-122"/>
                <a:ea typeface="微软雅黑" panose="020B0503020204020204" pitchFamily="34" charset="-122"/>
              </a:rPr>
              <a:t>）学院成立国家励志奖学金评审委员会，由学院分管本科学生工作副书记担任主任委员，成员包括学院分管本科教学副院长、辅导员、班主任代表、教师代表、学生代表等；</a:t>
            </a:r>
          </a:p>
          <a:p>
            <a:pPr indent="457200"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2</a:t>
            </a:r>
            <a:r>
              <a:rPr lang="zh-CN" altLang="en-US" sz="1600" dirty="0">
                <a:solidFill>
                  <a:srgbClr val="112F70"/>
                </a:solidFill>
                <a:latin typeface="微软雅黑" panose="020B0503020204020204" pitchFamily="34" charset="-122"/>
                <a:ea typeface="微软雅黑" panose="020B0503020204020204" pitchFamily="34" charset="-122"/>
              </a:rPr>
              <a:t>）待学校发布评选工作通知后，评审委员会召开第一次评审工作会议，讨论并通过包含评选方式、评审细则、名额分配、评委构成、评选流程等在内的学院评审办法，形成会议纪要。</a:t>
            </a:r>
          </a:p>
          <a:p>
            <a:pPr indent="457200"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3</a:t>
            </a:r>
            <a:r>
              <a:rPr lang="zh-CN" altLang="en-US" sz="1600" dirty="0">
                <a:solidFill>
                  <a:srgbClr val="112F70"/>
                </a:solidFill>
                <a:latin typeface="微软雅黑" panose="020B0503020204020204" pitchFamily="34" charset="-122"/>
                <a:ea typeface="微软雅黑" panose="020B0503020204020204" pitchFamily="34" charset="-122"/>
              </a:rPr>
              <a:t>）在学院范围内面向全体学生发布评审办法和评选通知；</a:t>
            </a:r>
          </a:p>
          <a:p>
            <a:pPr indent="457200"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4</a:t>
            </a:r>
            <a:r>
              <a:rPr lang="zh-CN" altLang="en-US" sz="1600" dirty="0">
                <a:solidFill>
                  <a:srgbClr val="112F70"/>
                </a:solidFill>
                <a:latin typeface="微软雅黑" panose="020B0503020204020204" pitchFamily="34" charset="-122"/>
                <a:ea typeface="微软雅黑" panose="020B0503020204020204" pitchFamily="34" charset="-122"/>
              </a:rPr>
              <a:t>）本科生工作组受理学生申请，对学生的申请材料进行资格审查；</a:t>
            </a:r>
          </a:p>
          <a:p>
            <a:pPr indent="457200"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5</a:t>
            </a:r>
            <a:r>
              <a:rPr lang="zh-CN" altLang="en-US" sz="1600" dirty="0">
                <a:solidFill>
                  <a:srgbClr val="112F70"/>
                </a:solidFill>
                <a:latin typeface="微软雅黑" panose="020B0503020204020204" pitchFamily="34" charset="-122"/>
                <a:ea typeface="微软雅黑" panose="020B0503020204020204" pitchFamily="34" charset="-122"/>
              </a:rPr>
              <a:t>）学院按照评审办法进行评选；</a:t>
            </a:r>
          </a:p>
          <a:p>
            <a:pPr indent="457200" fontAlgn="auto">
              <a:lnSpc>
                <a:spcPct val="130000"/>
              </a:lnSpc>
            </a:pPr>
            <a:r>
              <a:rPr lang="zh-CN" altLang="en-US" sz="1600" dirty="0">
                <a:solidFill>
                  <a:srgbClr val="112F70"/>
                </a:solidFill>
                <a:latin typeface="微软雅黑" panose="020B0503020204020204" pitchFamily="34" charset="-122"/>
                <a:ea typeface="微软雅黑" panose="020B0503020204020204" pitchFamily="34" charset="-122"/>
              </a:rPr>
              <a:t>当符合评审要求的合格申请人大于评选名额时，评选结果依据年级评选名额和学生综合分数，由高到低确定评选名单。当某一年级合格申请人小于或等于评选名额时，按照满足推荐条件的实际人数确定评选名单。学院国家励志奖学金评审委员会有权将申请未满额年级的剩余名额调剂至其他年级实际，优先调剂至合格申请人数与年级评选名额差额较大的年级。</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（九）国家励志奖学金</a:t>
            </a:r>
          </a:p>
        </p:txBody>
      </p:sp>
    </p:spTree>
    <p:extLst>
      <p:ext uri="{BB962C8B-B14F-4D97-AF65-F5344CB8AC3E}">
        <p14:creationId xmlns:p14="http://schemas.microsoft.com/office/powerpoint/2010/main" val="3887386412"/>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195243" y="771550"/>
            <a:ext cx="8419416" cy="2634183"/>
          </a:xfrm>
          <a:prstGeom prst="rect">
            <a:avLst/>
          </a:prstGeom>
          <a:noFill/>
        </p:spPr>
        <p:txBody>
          <a:bodyPr wrap="square" rtlCol="0">
            <a:spAutoFit/>
          </a:bodyPr>
          <a:lstStyle/>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综合分数基础分满分为</a:t>
            </a:r>
            <a:r>
              <a:rPr lang="en-US" altLang="zh-CN" sz="1600" b="1" dirty="0">
                <a:solidFill>
                  <a:srgbClr val="112F70"/>
                </a:solidFill>
                <a:latin typeface="微软雅黑" panose="020B0503020204020204" pitchFamily="34" charset="-122"/>
                <a:ea typeface="微软雅黑" panose="020B0503020204020204" pitchFamily="34" charset="-122"/>
              </a:rPr>
              <a:t>10</a:t>
            </a:r>
            <a:r>
              <a:rPr lang="zh-CN" altLang="en-US" sz="1600" b="1" dirty="0">
                <a:solidFill>
                  <a:srgbClr val="112F70"/>
                </a:solidFill>
                <a:latin typeface="微软雅黑" panose="020B0503020204020204" pitchFamily="34" charset="-122"/>
                <a:ea typeface="微软雅黑" panose="020B0503020204020204" pitchFamily="34" charset="-122"/>
              </a:rPr>
              <a:t>分，由学业成绩、函评成绩、体质测试成绩、宿舍个人卫生成绩四部分构成，附加分为德育与全面发展第二课堂积分，按</a:t>
            </a:r>
            <a:r>
              <a:rPr lang="en-US" altLang="zh-CN" sz="1600" b="1" dirty="0">
                <a:solidFill>
                  <a:srgbClr val="112F70"/>
                </a:solidFill>
                <a:latin typeface="微软雅黑" panose="020B0503020204020204" pitchFamily="34" charset="-122"/>
                <a:ea typeface="微软雅黑" panose="020B0503020204020204" pitchFamily="34" charset="-122"/>
              </a:rPr>
              <a:t>5%</a:t>
            </a:r>
            <a:r>
              <a:rPr lang="zh-CN" altLang="en-US" sz="1600" b="1" dirty="0">
                <a:solidFill>
                  <a:srgbClr val="112F70"/>
                </a:solidFill>
                <a:latin typeface="微软雅黑" panose="020B0503020204020204" pitchFamily="34" charset="-122"/>
                <a:ea typeface="微软雅黑" panose="020B0503020204020204" pitchFamily="34" charset="-122"/>
              </a:rPr>
              <a:t>折算后与基础分相加，组成学生综合分数。</a:t>
            </a:r>
            <a:endParaRPr lang="en-US" altLang="zh-CN" sz="1600" b="1" dirty="0">
              <a:solidFill>
                <a:srgbClr val="112F70"/>
              </a:solidFill>
              <a:latin typeface="微软雅黑" panose="020B0503020204020204" pitchFamily="34" charset="-122"/>
              <a:ea typeface="微软雅黑" panose="020B0503020204020204" pitchFamily="34" charset="-122"/>
            </a:endParaRP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综合分数计算公式如下：</a:t>
            </a: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综合分数基础分</a:t>
            </a:r>
            <a:r>
              <a:rPr lang="en-US" altLang="zh-CN" sz="1600" b="1" dirty="0">
                <a:solidFill>
                  <a:srgbClr val="112F70"/>
                </a:solidFill>
                <a:latin typeface="微软雅黑" panose="020B0503020204020204" pitchFamily="34" charset="-122"/>
                <a:ea typeface="微软雅黑" panose="020B0503020204020204" pitchFamily="34" charset="-122"/>
              </a:rPr>
              <a:t>=</a:t>
            </a:r>
            <a:r>
              <a:rPr lang="zh-CN" altLang="en-US" sz="1600" b="1" dirty="0">
                <a:solidFill>
                  <a:srgbClr val="112F70"/>
                </a:solidFill>
                <a:latin typeface="微软雅黑" panose="020B0503020204020204" pitchFamily="34" charset="-122"/>
                <a:ea typeface="微软雅黑" panose="020B0503020204020204" pitchFamily="34" charset="-122"/>
              </a:rPr>
              <a:t>学业成绩</a:t>
            </a:r>
            <a:r>
              <a:rPr lang="en-US" altLang="zh-CN" sz="1600" b="1" dirty="0">
                <a:solidFill>
                  <a:srgbClr val="112F70"/>
                </a:solidFill>
                <a:latin typeface="微软雅黑" panose="020B0503020204020204" pitchFamily="34" charset="-122"/>
                <a:ea typeface="微软雅黑" panose="020B0503020204020204" pitchFamily="34" charset="-122"/>
              </a:rPr>
              <a:t>/10*70%+</a:t>
            </a:r>
            <a:r>
              <a:rPr lang="zh-CN" altLang="en-US" sz="1600" b="1" dirty="0">
                <a:solidFill>
                  <a:srgbClr val="112F70"/>
                </a:solidFill>
                <a:latin typeface="微软雅黑" panose="020B0503020204020204" pitchFamily="34" charset="-122"/>
                <a:ea typeface="微软雅黑" panose="020B0503020204020204" pitchFamily="34" charset="-122"/>
              </a:rPr>
              <a:t>函评成绩*</a:t>
            </a:r>
            <a:r>
              <a:rPr lang="en-US" altLang="zh-CN" sz="1600" b="1" dirty="0">
                <a:solidFill>
                  <a:srgbClr val="112F70"/>
                </a:solidFill>
                <a:latin typeface="微软雅黑" panose="020B0503020204020204" pitchFamily="34" charset="-122"/>
                <a:ea typeface="微软雅黑" panose="020B0503020204020204" pitchFamily="34" charset="-122"/>
              </a:rPr>
              <a:t>20%+</a:t>
            </a:r>
            <a:r>
              <a:rPr lang="zh-CN" altLang="en-US" sz="1600" b="1" dirty="0">
                <a:solidFill>
                  <a:srgbClr val="112F70"/>
                </a:solidFill>
                <a:latin typeface="微软雅黑" panose="020B0503020204020204" pitchFamily="34" charset="-122"/>
                <a:ea typeface="微软雅黑" panose="020B0503020204020204" pitchFamily="34" charset="-122"/>
              </a:rPr>
              <a:t>体质测试成绩*</a:t>
            </a:r>
            <a:r>
              <a:rPr lang="en-US" altLang="zh-CN" sz="1600" b="1" dirty="0">
                <a:solidFill>
                  <a:srgbClr val="112F70"/>
                </a:solidFill>
                <a:latin typeface="微软雅黑" panose="020B0503020204020204" pitchFamily="34" charset="-122"/>
                <a:ea typeface="微软雅黑" panose="020B0503020204020204" pitchFamily="34" charset="-122"/>
              </a:rPr>
              <a:t>5%+</a:t>
            </a:r>
            <a:r>
              <a:rPr lang="zh-CN" altLang="en-US" sz="1600" b="1" dirty="0">
                <a:solidFill>
                  <a:srgbClr val="112F70"/>
                </a:solidFill>
                <a:latin typeface="微软雅黑" panose="020B0503020204020204" pitchFamily="34" charset="-122"/>
                <a:ea typeface="微软雅黑" panose="020B0503020204020204" pitchFamily="34" charset="-122"/>
              </a:rPr>
              <a:t>宿舍个人卫生成绩*</a:t>
            </a:r>
            <a:r>
              <a:rPr lang="en-US" altLang="zh-CN" sz="1600" b="1" dirty="0">
                <a:solidFill>
                  <a:srgbClr val="112F70"/>
                </a:solidFill>
                <a:latin typeface="微软雅黑" panose="020B0503020204020204" pitchFamily="34" charset="-122"/>
                <a:ea typeface="微软雅黑" panose="020B0503020204020204" pitchFamily="34" charset="-122"/>
              </a:rPr>
              <a:t>5%</a:t>
            </a:r>
          </a:p>
          <a:p>
            <a:pPr indent="457200" fontAlgn="auto">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综合分数</a:t>
            </a:r>
            <a:r>
              <a:rPr lang="en-US" altLang="zh-CN" sz="1600" b="1" dirty="0">
                <a:solidFill>
                  <a:srgbClr val="112F70"/>
                </a:solidFill>
                <a:latin typeface="微软雅黑" panose="020B0503020204020204" pitchFamily="34" charset="-122"/>
                <a:ea typeface="微软雅黑" panose="020B0503020204020204" pitchFamily="34" charset="-122"/>
              </a:rPr>
              <a:t>=</a:t>
            </a:r>
            <a:r>
              <a:rPr lang="zh-CN" altLang="en-US" sz="1600" b="1" dirty="0">
                <a:solidFill>
                  <a:srgbClr val="112F70"/>
                </a:solidFill>
                <a:latin typeface="微软雅黑" panose="020B0503020204020204" pitchFamily="34" charset="-122"/>
                <a:ea typeface="微软雅黑" panose="020B0503020204020204" pitchFamily="34" charset="-122"/>
              </a:rPr>
              <a:t>综合分数基础分</a:t>
            </a:r>
            <a:r>
              <a:rPr lang="en-US" altLang="zh-CN" sz="1600" b="1" dirty="0">
                <a:solidFill>
                  <a:srgbClr val="112F70"/>
                </a:solidFill>
                <a:latin typeface="微软雅黑" panose="020B0503020204020204" pitchFamily="34" charset="-122"/>
                <a:ea typeface="微软雅黑" panose="020B0503020204020204" pitchFamily="34" charset="-122"/>
              </a:rPr>
              <a:t>+</a:t>
            </a:r>
            <a:r>
              <a:rPr lang="zh-CN" altLang="en-US" sz="1600" b="1" dirty="0">
                <a:solidFill>
                  <a:srgbClr val="112F70"/>
                </a:solidFill>
                <a:latin typeface="微软雅黑" panose="020B0503020204020204" pitchFamily="34" charset="-122"/>
                <a:ea typeface="微软雅黑" panose="020B0503020204020204" pitchFamily="34" charset="-122"/>
              </a:rPr>
              <a:t>德育与全面发展第二课堂积分*</a:t>
            </a:r>
            <a:r>
              <a:rPr lang="en-US" altLang="zh-CN" sz="1600" b="1" dirty="0">
                <a:solidFill>
                  <a:srgbClr val="112F70"/>
                </a:solidFill>
                <a:latin typeface="微软雅黑" panose="020B0503020204020204" pitchFamily="34" charset="-122"/>
                <a:ea typeface="微软雅黑" panose="020B0503020204020204" pitchFamily="34" charset="-122"/>
              </a:rPr>
              <a:t>5%</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（九）国家励志奖学金</a:t>
            </a:r>
          </a:p>
        </p:txBody>
      </p:sp>
    </p:spTree>
    <p:extLst>
      <p:ext uri="{BB962C8B-B14F-4D97-AF65-F5344CB8AC3E}">
        <p14:creationId xmlns:p14="http://schemas.microsoft.com/office/powerpoint/2010/main" val="799749258"/>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467544" y="843558"/>
            <a:ext cx="8003099" cy="2634183"/>
          </a:xfrm>
          <a:prstGeom prst="rect">
            <a:avLst/>
          </a:prstGeom>
          <a:noFill/>
        </p:spPr>
        <p:txBody>
          <a:bodyPr wrap="square" rtlCol="0">
            <a:spAutoFit/>
          </a:bodyPr>
          <a:lstStyle/>
          <a:p>
            <a:pPr indent="457200" fontAlgn="auto">
              <a:lnSpc>
                <a:spcPct val="150000"/>
              </a:lnSpc>
            </a:pPr>
            <a:r>
              <a:rPr lang="en-US" altLang="zh-CN" sz="1600" dirty="0">
                <a:solidFill>
                  <a:srgbClr val="112F70"/>
                </a:solidFill>
                <a:latin typeface="微软雅黑" panose="020B0503020204020204" pitchFamily="34" charset="-122"/>
                <a:ea typeface="微软雅黑" panose="020B0503020204020204" pitchFamily="34" charset="-122"/>
              </a:rPr>
              <a:t>①</a:t>
            </a:r>
            <a:r>
              <a:rPr lang="zh-CN" altLang="en-US" sz="1600" dirty="0">
                <a:solidFill>
                  <a:srgbClr val="112F70"/>
                </a:solidFill>
                <a:latin typeface="微软雅黑" panose="020B0503020204020204" pitchFamily="34" charset="-122"/>
                <a:ea typeface="微软雅黑" panose="020B0503020204020204" pitchFamily="34" charset="-122"/>
              </a:rPr>
              <a:t>为平衡不同专业差别，学业成绩需进行归一化，计算方式如下：</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学业成绩</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学生上一学年学习加权平均成绩（百分制）</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学生上一学年所在专业第一名学习加权平均成绩（百分制）*</a:t>
            </a:r>
            <a:r>
              <a:rPr lang="en-US" altLang="zh-CN" sz="1600" dirty="0">
                <a:solidFill>
                  <a:srgbClr val="112F70"/>
                </a:solidFill>
                <a:latin typeface="微软雅黑" panose="020B0503020204020204" pitchFamily="34" charset="-122"/>
                <a:ea typeface="微软雅黑" panose="020B0503020204020204" pitchFamily="34" charset="-122"/>
              </a:rPr>
              <a:t>100</a:t>
            </a:r>
            <a:r>
              <a:rPr lang="zh-CN" altLang="en-US" sz="1600" dirty="0">
                <a:solidFill>
                  <a:srgbClr val="112F70"/>
                </a:solidFill>
                <a:latin typeface="微软雅黑" panose="020B0503020204020204" pitchFamily="34" charset="-122"/>
                <a:ea typeface="微软雅黑" panose="020B0503020204020204" pitchFamily="34" charset="-122"/>
              </a:rPr>
              <a:t>，以教务部门提供的为准；</a:t>
            </a:r>
          </a:p>
          <a:p>
            <a:pPr indent="4572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②函评成绩由学院评审小组根据申请人的国家励志奖学金申请书进行函评，评委原则上不应少于</a:t>
            </a:r>
            <a:r>
              <a:rPr lang="en-US" altLang="zh-CN" sz="1600" dirty="0">
                <a:solidFill>
                  <a:srgbClr val="112F70"/>
                </a:solidFill>
                <a:latin typeface="微软雅黑" panose="020B0503020204020204" pitchFamily="34" charset="-122"/>
                <a:ea typeface="微软雅黑" panose="020B0503020204020204" pitchFamily="34" charset="-122"/>
              </a:rPr>
              <a:t>7</a:t>
            </a:r>
            <a:r>
              <a:rPr lang="zh-CN" altLang="en-US" sz="1600" dirty="0">
                <a:solidFill>
                  <a:srgbClr val="112F70"/>
                </a:solidFill>
                <a:latin typeface="微软雅黑" panose="020B0503020204020204" pitchFamily="34" charset="-122"/>
                <a:ea typeface="微软雅黑" panose="020B0503020204020204" pitchFamily="34" charset="-122"/>
              </a:rPr>
              <a:t>人，且应包含副书记、学工办主任、教学科老师、年级辅导员、专业教师和学生等各类型代表。函评满分为</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分。评价分为及格、一般、良好、优秀四个档次，分别对应</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分、</a:t>
            </a:r>
            <a:r>
              <a:rPr lang="en-US" altLang="zh-CN" sz="1600" dirty="0">
                <a:solidFill>
                  <a:srgbClr val="112F70"/>
                </a:solidFill>
                <a:latin typeface="微软雅黑" panose="020B0503020204020204" pitchFamily="34" charset="-122"/>
                <a:ea typeface="微软雅黑" panose="020B0503020204020204" pitchFamily="34" charset="-122"/>
              </a:rPr>
              <a:t>8</a:t>
            </a:r>
            <a:r>
              <a:rPr lang="zh-CN" altLang="en-US" sz="1600" dirty="0">
                <a:solidFill>
                  <a:srgbClr val="112F70"/>
                </a:solidFill>
                <a:latin typeface="微软雅黑" panose="020B0503020204020204" pitchFamily="34" charset="-122"/>
                <a:ea typeface="微软雅黑" panose="020B0503020204020204" pitchFamily="34" charset="-122"/>
              </a:rPr>
              <a:t>分、</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分、</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（九）国家励志奖学金</a:t>
            </a:r>
          </a:p>
        </p:txBody>
      </p:sp>
    </p:spTree>
    <p:extLst>
      <p:ext uri="{BB962C8B-B14F-4D97-AF65-F5344CB8AC3E}">
        <p14:creationId xmlns:p14="http://schemas.microsoft.com/office/powerpoint/2010/main" val="2473505787"/>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467544" y="771550"/>
            <a:ext cx="8075107" cy="3372846"/>
          </a:xfrm>
          <a:prstGeom prst="rect">
            <a:avLst/>
          </a:prstGeom>
          <a:noFill/>
        </p:spPr>
        <p:txBody>
          <a:bodyPr wrap="square" rtlCol="0">
            <a:spAutoFit/>
          </a:bodyPr>
          <a:lstStyle/>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③体质测试成绩、宿舍个人卫生成绩以学校各职能部门反馈分数为准，按照如下规则进行折算：</a:t>
            </a:r>
          </a:p>
          <a:p>
            <a:pPr indent="457200" fontAlgn="auto">
              <a:lnSpc>
                <a:spcPct val="150000"/>
              </a:lnSpc>
            </a:pPr>
            <a:r>
              <a:rPr lang="en-US" altLang="zh-CN" sz="1600" dirty="0">
                <a:solidFill>
                  <a:srgbClr val="112F70"/>
                </a:solidFill>
                <a:latin typeface="微软雅黑" panose="020B0503020204020204" pitchFamily="34" charset="-122"/>
                <a:ea typeface="微软雅黑" panose="020B0503020204020204" pitchFamily="34" charset="-122"/>
              </a:rPr>
              <a:t>A.</a:t>
            </a:r>
            <a:r>
              <a:rPr lang="zh-CN" altLang="en-US" sz="1600" dirty="0">
                <a:solidFill>
                  <a:srgbClr val="112F70"/>
                </a:solidFill>
                <a:latin typeface="微软雅黑" panose="020B0503020204020204" pitchFamily="34" charset="-122"/>
                <a:ea typeface="微软雅黑" panose="020B0503020204020204" pitchFamily="34" charset="-122"/>
              </a:rPr>
              <a:t>体质测试成绩为“优秀”“良好”（即百分制成绩为</a:t>
            </a:r>
            <a:r>
              <a:rPr lang="en-US" altLang="zh-CN" sz="1600" dirty="0">
                <a:solidFill>
                  <a:srgbClr val="112F70"/>
                </a:solidFill>
                <a:latin typeface="微软雅黑" panose="020B0503020204020204" pitchFamily="34" charset="-122"/>
                <a:ea typeface="微软雅黑" panose="020B0503020204020204" pitchFamily="34" charset="-122"/>
              </a:rPr>
              <a:t>80-100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分；成绩为“及格”“免测”“缓测”（即百分制成绩为</a:t>
            </a:r>
            <a:r>
              <a:rPr lang="en-US" altLang="zh-CN" sz="1600" dirty="0">
                <a:solidFill>
                  <a:srgbClr val="112F70"/>
                </a:solidFill>
                <a:latin typeface="微软雅黑" panose="020B0503020204020204" pitchFamily="34" charset="-122"/>
                <a:ea typeface="微软雅黑" panose="020B0503020204020204" pitchFamily="34" charset="-122"/>
              </a:rPr>
              <a:t>60-80</a:t>
            </a:r>
            <a:r>
              <a:rPr lang="zh-CN" altLang="en-US" sz="1600" dirty="0">
                <a:solidFill>
                  <a:srgbClr val="112F70"/>
                </a:solidFill>
                <a:latin typeface="微软雅黑" panose="020B0503020204020204" pitchFamily="34" charset="-122"/>
                <a:ea typeface="微软雅黑" panose="020B0503020204020204" pitchFamily="34" charset="-122"/>
              </a:rPr>
              <a:t>分，不含</a:t>
            </a:r>
            <a:r>
              <a:rPr lang="en-US" altLang="zh-CN" sz="1600" dirty="0">
                <a:solidFill>
                  <a:srgbClr val="112F70"/>
                </a:solidFill>
                <a:latin typeface="微软雅黑" panose="020B0503020204020204" pitchFamily="34" charset="-122"/>
                <a:ea typeface="微软雅黑" panose="020B0503020204020204" pitchFamily="34" charset="-122"/>
              </a:rPr>
              <a:t>80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分；成绩为“不及格”（即百分制成绩为</a:t>
            </a:r>
            <a:r>
              <a:rPr lang="en-US" altLang="zh-CN" sz="1600" dirty="0">
                <a:solidFill>
                  <a:srgbClr val="112F70"/>
                </a:solidFill>
                <a:latin typeface="微软雅黑" panose="020B0503020204020204" pitchFamily="34" charset="-122"/>
                <a:ea typeface="微软雅黑" panose="020B0503020204020204" pitchFamily="34" charset="-122"/>
              </a:rPr>
              <a:t>60</a:t>
            </a:r>
            <a:r>
              <a:rPr lang="zh-CN" altLang="en-US" sz="1600" dirty="0">
                <a:solidFill>
                  <a:srgbClr val="112F70"/>
                </a:solidFill>
                <a:latin typeface="微软雅黑" panose="020B0503020204020204" pitchFamily="34" charset="-122"/>
                <a:ea typeface="微软雅黑" panose="020B0503020204020204" pitchFamily="34" charset="-122"/>
              </a:rPr>
              <a:t>分以下）的，记</a:t>
            </a:r>
            <a:r>
              <a:rPr lang="en-US" altLang="zh-CN" sz="1600" dirty="0">
                <a:solidFill>
                  <a:srgbClr val="112F70"/>
                </a:solidFill>
                <a:latin typeface="微软雅黑" panose="020B0503020204020204" pitchFamily="34" charset="-122"/>
                <a:ea typeface="微软雅黑" panose="020B0503020204020204" pitchFamily="34" charset="-122"/>
              </a:rPr>
              <a:t>0</a:t>
            </a:r>
            <a:r>
              <a:rPr lang="zh-CN" altLang="en-US" sz="1600" dirty="0">
                <a:solidFill>
                  <a:srgbClr val="112F70"/>
                </a:solidFill>
                <a:latin typeface="微软雅黑" panose="020B0503020204020204" pitchFamily="34" charset="-122"/>
                <a:ea typeface="微软雅黑" panose="020B0503020204020204" pitchFamily="34" charset="-122"/>
              </a:rPr>
              <a:t>分。</a:t>
            </a:r>
          </a:p>
          <a:p>
            <a:pPr indent="457200" fontAlgn="auto">
              <a:lnSpc>
                <a:spcPct val="150000"/>
              </a:lnSpc>
            </a:pPr>
            <a:r>
              <a:rPr lang="en-US" altLang="zh-CN" sz="1600" dirty="0">
                <a:solidFill>
                  <a:srgbClr val="112F70"/>
                </a:solidFill>
                <a:latin typeface="微软雅黑" panose="020B0503020204020204" pitchFamily="34" charset="-122"/>
                <a:ea typeface="微软雅黑" panose="020B0503020204020204" pitchFamily="34" charset="-122"/>
              </a:rPr>
              <a:t>B.</a:t>
            </a:r>
            <a:r>
              <a:rPr lang="zh-CN" altLang="en-US" sz="1600" dirty="0">
                <a:solidFill>
                  <a:srgbClr val="112F70"/>
                </a:solidFill>
                <a:latin typeface="微软雅黑" panose="020B0503020204020204" pitchFamily="34" charset="-122"/>
                <a:ea typeface="微软雅黑" panose="020B0503020204020204" pitchFamily="34" charset="-122"/>
              </a:rPr>
              <a:t>宿舍个人卫生成绩为</a:t>
            </a:r>
            <a:r>
              <a:rPr lang="en-US" altLang="zh-CN" sz="1600" dirty="0">
                <a:solidFill>
                  <a:srgbClr val="112F70"/>
                </a:solidFill>
                <a:latin typeface="微软雅黑" panose="020B0503020204020204" pitchFamily="34" charset="-122"/>
                <a:ea typeface="微软雅黑" panose="020B0503020204020204" pitchFamily="34" charset="-122"/>
              </a:rPr>
              <a:t>80-100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分，成绩为</a:t>
            </a:r>
            <a:r>
              <a:rPr lang="en-US" altLang="zh-CN" sz="1600" dirty="0">
                <a:solidFill>
                  <a:srgbClr val="112F70"/>
                </a:solidFill>
                <a:latin typeface="微软雅黑" panose="020B0503020204020204" pitchFamily="34" charset="-122"/>
                <a:ea typeface="微软雅黑" panose="020B0503020204020204" pitchFamily="34" charset="-122"/>
              </a:rPr>
              <a:t>60-80</a:t>
            </a:r>
            <a:r>
              <a:rPr lang="zh-CN" altLang="en-US" sz="1600" dirty="0">
                <a:solidFill>
                  <a:srgbClr val="112F70"/>
                </a:solidFill>
                <a:latin typeface="微软雅黑" panose="020B0503020204020204" pitchFamily="34" charset="-122"/>
                <a:ea typeface="微软雅黑" panose="020B0503020204020204" pitchFamily="34" charset="-122"/>
              </a:rPr>
              <a:t>分，（不含</a:t>
            </a:r>
            <a:r>
              <a:rPr lang="en-US" altLang="zh-CN" sz="1600" dirty="0">
                <a:solidFill>
                  <a:srgbClr val="112F70"/>
                </a:solidFill>
                <a:latin typeface="微软雅黑" panose="020B0503020204020204" pitchFamily="34" charset="-122"/>
                <a:ea typeface="微软雅黑" panose="020B0503020204020204" pitchFamily="34" charset="-122"/>
              </a:rPr>
              <a:t>80</a:t>
            </a:r>
            <a:r>
              <a:rPr lang="zh-CN" altLang="en-US" sz="1600" dirty="0">
                <a:solidFill>
                  <a:srgbClr val="112F70"/>
                </a:solidFill>
                <a:latin typeface="微软雅黑" panose="020B0503020204020204" pitchFamily="34" charset="-122"/>
                <a:ea typeface="微软雅黑" panose="020B0503020204020204" pitchFamily="34" charset="-122"/>
              </a:rPr>
              <a:t>分）的，记</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分。成绩为</a:t>
            </a:r>
            <a:r>
              <a:rPr lang="en-US" altLang="zh-CN" sz="1600" dirty="0">
                <a:solidFill>
                  <a:srgbClr val="112F70"/>
                </a:solidFill>
                <a:latin typeface="微软雅黑" panose="020B0503020204020204" pitchFamily="34" charset="-122"/>
                <a:ea typeface="微软雅黑" panose="020B0503020204020204" pitchFamily="34" charset="-122"/>
              </a:rPr>
              <a:t>60</a:t>
            </a:r>
            <a:r>
              <a:rPr lang="zh-CN" altLang="en-US" sz="1600" dirty="0">
                <a:solidFill>
                  <a:srgbClr val="112F70"/>
                </a:solidFill>
                <a:latin typeface="微软雅黑" panose="020B0503020204020204" pitchFamily="34" charset="-122"/>
                <a:ea typeface="微软雅黑" panose="020B0503020204020204" pitchFamily="34" charset="-122"/>
              </a:rPr>
              <a:t>分以下的，记</a:t>
            </a:r>
            <a:r>
              <a:rPr lang="en-US" altLang="zh-CN" sz="1600" dirty="0">
                <a:solidFill>
                  <a:srgbClr val="112F70"/>
                </a:solidFill>
                <a:latin typeface="微软雅黑" panose="020B0503020204020204" pitchFamily="34" charset="-122"/>
                <a:ea typeface="微软雅黑" panose="020B0503020204020204" pitchFamily="34" charset="-122"/>
              </a:rPr>
              <a:t>0</a:t>
            </a:r>
            <a:r>
              <a:rPr lang="zh-CN" altLang="en-US" sz="1600" dirty="0">
                <a:solidFill>
                  <a:srgbClr val="112F70"/>
                </a:solidFill>
                <a:latin typeface="微软雅黑" panose="020B0503020204020204" pitchFamily="34" charset="-122"/>
                <a:ea typeface="微软雅黑" panose="020B0503020204020204" pitchFamily="34" charset="-122"/>
              </a:rPr>
              <a:t>分。</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④德育与全面发展第二课堂积分最高记</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分，超过</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分的按</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分记，以学院本科生工作组提供为准，面向全体学生公示。</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（九）国家励志奖学金</a:t>
            </a:r>
          </a:p>
        </p:txBody>
      </p:sp>
    </p:spTree>
    <p:extLst>
      <p:ext uri="{BB962C8B-B14F-4D97-AF65-F5344CB8AC3E}">
        <p14:creationId xmlns:p14="http://schemas.microsoft.com/office/powerpoint/2010/main" val="543043897"/>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11560" y="843558"/>
            <a:ext cx="8265190" cy="1526187"/>
          </a:xfrm>
          <a:prstGeom prst="rect">
            <a:avLst/>
          </a:prstGeom>
          <a:noFill/>
        </p:spPr>
        <p:txBody>
          <a:bodyPr wrap="square" rtlCol="0">
            <a:spAutoFit/>
          </a:bodyPr>
          <a:lstStyle/>
          <a:p>
            <a:pPr marL="342265" indent="-342265"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2. </a:t>
            </a:r>
            <a:r>
              <a:rPr lang="zh-CN" altLang="en-US" sz="1600" b="1" dirty="0">
                <a:solidFill>
                  <a:srgbClr val="112F70"/>
                </a:solidFill>
                <a:latin typeface="微软雅黑" panose="020B0503020204020204" pitchFamily="34" charset="-122"/>
                <a:ea typeface="微软雅黑" panose="020B0503020204020204" pitchFamily="34" charset="-122"/>
              </a:rPr>
              <a:t>评选方式</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）评审委员会召开第二次评审工作会议，通报评选结果，形成会议纪要；</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7</a:t>
            </a:r>
            <a:r>
              <a:rPr lang="zh-CN" altLang="en-US" sz="1600" dirty="0">
                <a:solidFill>
                  <a:srgbClr val="112F70"/>
                </a:solidFill>
                <a:latin typeface="微软雅黑" panose="020B0503020204020204" pitchFamily="34" charset="-122"/>
                <a:ea typeface="微软雅黑" panose="020B0503020204020204" pitchFamily="34" charset="-122"/>
              </a:rPr>
              <a:t>）将评选名单在院内进行不少于</a:t>
            </a:r>
            <a:r>
              <a:rPr lang="en-US" altLang="zh-CN" sz="1600" dirty="0">
                <a:solidFill>
                  <a:srgbClr val="112F70"/>
                </a:solidFill>
                <a:latin typeface="微软雅黑" panose="020B0503020204020204" pitchFamily="34" charset="-122"/>
                <a:ea typeface="微软雅黑" panose="020B0503020204020204" pitchFamily="34" charset="-122"/>
              </a:rPr>
              <a:t>3</a:t>
            </a:r>
            <a:r>
              <a:rPr lang="zh-CN" altLang="en-US" sz="1600" dirty="0">
                <a:solidFill>
                  <a:srgbClr val="112F70"/>
                </a:solidFill>
                <a:latin typeface="微软雅黑" panose="020B0503020204020204" pitchFamily="34" charset="-122"/>
                <a:ea typeface="微软雅黑" panose="020B0503020204020204" pitchFamily="34" charset="-122"/>
              </a:rPr>
              <a:t>天的公示；</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8</a:t>
            </a:r>
            <a:r>
              <a:rPr lang="zh-CN" altLang="en-US" sz="1600" dirty="0">
                <a:solidFill>
                  <a:srgbClr val="112F70"/>
                </a:solidFill>
                <a:latin typeface="微软雅黑" panose="020B0503020204020204" pitchFamily="34" charset="-122"/>
                <a:ea typeface="微软雅黑" panose="020B0503020204020204" pitchFamily="34" charset="-122"/>
              </a:rPr>
              <a:t>）公示无异议后，将名单报送学校。</a:t>
            </a:r>
          </a:p>
        </p:txBody>
      </p:sp>
      <p:sp>
        <p:nvSpPr>
          <p:cNvPr id="3" name="文本框 2"/>
          <p:cNvSpPr txBox="1"/>
          <p:nvPr/>
        </p:nvSpPr>
        <p:spPr>
          <a:xfrm>
            <a:off x="251520" y="195486"/>
            <a:ext cx="6264696" cy="363220"/>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（九）国家励志奖学金</a:t>
            </a:r>
          </a:p>
        </p:txBody>
      </p:sp>
    </p:spTree>
    <p:extLst>
      <p:ext uri="{BB962C8B-B14F-4D97-AF65-F5344CB8AC3E}">
        <p14:creationId xmlns:p14="http://schemas.microsoft.com/office/powerpoint/2010/main" val="264652805"/>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ldLvl="0" animBg="1"/>
      <p:bldP spid="73" grpId="0" bldLvl="0" animBg="1"/>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0" y="1851670"/>
            <a:ext cx="3228536" cy="118800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p>
        </p:txBody>
      </p:sp>
      <p:sp>
        <p:nvSpPr>
          <p:cNvPr id="3" name="文本框 2"/>
          <p:cNvSpPr txBox="1"/>
          <p:nvPr/>
        </p:nvSpPr>
        <p:spPr>
          <a:xfrm>
            <a:off x="1352697" y="2164797"/>
            <a:ext cx="1677382" cy="530915"/>
          </a:xfrm>
          <a:prstGeom prst="rect">
            <a:avLst/>
          </a:prstGeom>
          <a:noFill/>
        </p:spPr>
        <p:txBody>
          <a:bodyPr wrap="none" lIns="68580" tIns="34290" rIns="68580" bIns="34290" rtlCol="0">
            <a:spAutoFit/>
          </a:bodyPr>
          <a:lstStyle/>
          <a:p>
            <a:r>
              <a:rPr lang="zh-CN" altLang="en-US" sz="3000" b="1" dirty="0">
                <a:solidFill>
                  <a:schemeClr val="bg1"/>
                </a:solidFill>
                <a:latin typeface="微软雅黑" panose="020B0503020204020204" pitchFamily="34" charset="-122"/>
                <a:ea typeface="微软雅黑" panose="020B0503020204020204" pitchFamily="34" charset="-122"/>
              </a:rPr>
              <a:t>第三部分</a:t>
            </a:r>
          </a:p>
        </p:txBody>
      </p:sp>
      <p:sp>
        <p:nvSpPr>
          <p:cNvPr id="11" name="矩形 10"/>
          <p:cNvSpPr/>
          <p:nvPr/>
        </p:nvSpPr>
        <p:spPr>
          <a:xfrm>
            <a:off x="3302392" y="1851670"/>
            <a:ext cx="305972" cy="118800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dirty="0"/>
          </a:p>
        </p:txBody>
      </p:sp>
      <p:sp>
        <p:nvSpPr>
          <p:cNvPr id="13" name="文本框 12"/>
          <p:cNvSpPr txBox="1"/>
          <p:nvPr/>
        </p:nvSpPr>
        <p:spPr>
          <a:xfrm>
            <a:off x="4211960" y="1851670"/>
            <a:ext cx="3729226" cy="1300356"/>
          </a:xfrm>
          <a:prstGeom prst="rect">
            <a:avLst/>
          </a:prstGeom>
          <a:noFill/>
        </p:spPr>
        <p:txBody>
          <a:bodyPr wrap="none" lIns="68580" tIns="34290" rIns="68580" bIns="34290" rtlCol="0">
            <a:spAutoFit/>
          </a:bodyPr>
          <a:lstStyle/>
          <a:p>
            <a:pPr algn="ctr"/>
            <a:r>
              <a:rPr lang="zh-CN" altLang="en-US" sz="4000" b="1" dirty="0">
                <a:solidFill>
                  <a:srgbClr val="112F70"/>
                </a:solidFill>
                <a:latin typeface="微软雅黑" panose="020B0503020204020204" pitchFamily="34" charset="-122"/>
                <a:ea typeface="微软雅黑" panose="020B0503020204020204" pitchFamily="34" charset="-122"/>
              </a:rPr>
              <a:t>集体奖评选要求</a:t>
            </a:r>
            <a:endParaRPr lang="en-US" altLang="zh-CN" sz="4000" b="1" dirty="0">
              <a:solidFill>
                <a:srgbClr val="112F70"/>
              </a:solidFill>
              <a:latin typeface="微软雅黑" panose="020B0503020204020204" pitchFamily="34" charset="-122"/>
              <a:ea typeface="微软雅黑" panose="020B0503020204020204" pitchFamily="34" charset="-122"/>
            </a:endParaRPr>
          </a:p>
          <a:p>
            <a:pPr algn="ctr"/>
            <a:r>
              <a:rPr lang="zh-CN" altLang="en-US" sz="4000" b="1" dirty="0">
                <a:solidFill>
                  <a:srgbClr val="112F70"/>
                </a:solidFill>
                <a:latin typeface="微软雅黑" panose="020B0503020204020204" pitchFamily="34" charset="-122"/>
                <a:ea typeface="微软雅黑" panose="020B0503020204020204" pitchFamily="34" charset="-122"/>
              </a:rPr>
              <a:t>和评选方式</a:t>
            </a:r>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 presetClass="entr" presetSubtype="1" fill="hold" grpId="0" nodeType="withEffect">
                                  <p:stCondLst>
                                    <p:cond delay="300"/>
                                  </p:stCondLst>
                                  <p:childTnLst>
                                    <p:set>
                                      <p:cBhvr>
                                        <p:cTn id="9" dur="1" fill="hold">
                                          <p:stCondLst>
                                            <p:cond delay="0"/>
                                          </p:stCondLst>
                                        </p:cTn>
                                        <p:tgtEl>
                                          <p:spTgt spid="11"/>
                                        </p:tgtEl>
                                        <p:attrNameLst>
                                          <p:attrName>style.visibility</p:attrName>
                                        </p:attrNameLst>
                                      </p:cBhvr>
                                      <p:to>
                                        <p:strVal val="visible"/>
                                      </p:to>
                                    </p:set>
                                    <p:anim calcmode="lin" valueType="num">
                                      <p:cBhvr additive="base">
                                        <p:cTn id="10" dur="400" fill="hold"/>
                                        <p:tgtEl>
                                          <p:spTgt spid="11"/>
                                        </p:tgtEl>
                                        <p:attrNameLst>
                                          <p:attrName>ppt_x</p:attrName>
                                        </p:attrNameLst>
                                      </p:cBhvr>
                                      <p:tavLst>
                                        <p:tav tm="0">
                                          <p:val>
                                            <p:strVal val="#ppt_x"/>
                                          </p:val>
                                        </p:tav>
                                        <p:tav tm="100000">
                                          <p:val>
                                            <p:strVal val="#ppt_x"/>
                                          </p:val>
                                        </p:tav>
                                      </p:tavLst>
                                    </p:anim>
                                    <p:anim calcmode="lin" valueType="num">
                                      <p:cBhvr additive="base">
                                        <p:cTn id="11" dur="4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11560" y="771550"/>
            <a:ext cx="8137089" cy="3367397"/>
          </a:xfrm>
          <a:prstGeom prst="rect">
            <a:avLst/>
          </a:prstGeom>
          <a:noFill/>
        </p:spPr>
        <p:txBody>
          <a:bodyPr wrap="square" rtlCol="0">
            <a:spAutoFit/>
          </a:bodyPr>
          <a:lstStyle/>
          <a:p>
            <a:pPr fontAlgn="auto">
              <a:lnSpc>
                <a:spcPct val="150000"/>
              </a:lnSpc>
            </a:pPr>
            <a:r>
              <a:rPr lang="en-US" altLang="zh-CN" b="1" dirty="0">
                <a:solidFill>
                  <a:srgbClr val="112F70"/>
                </a:solidFill>
                <a:latin typeface="微软雅黑" panose="020B0503020204020204" pitchFamily="34" charset="-122"/>
                <a:ea typeface="微软雅黑" panose="020B0503020204020204" pitchFamily="34" charset="-122"/>
              </a:rPr>
              <a:t>1. </a:t>
            </a:r>
            <a:r>
              <a:rPr lang="zh-CN" altLang="en-US" b="1" dirty="0">
                <a:solidFill>
                  <a:srgbClr val="112F70"/>
                </a:solidFill>
                <a:latin typeface="微软雅黑" panose="020B0503020204020204" pitchFamily="34" charset="-122"/>
                <a:ea typeface="微软雅黑" panose="020B0503020204020204" pitchFamily="34" charset="-122"/>
              </a:rPr>
              <a:t>评选要求</a:t>
            </a:r>
            <a:endParaRPr lang="en-US" altLang="zh-CN" b="1" dirty="0">
              <a:solidFill>
                <a:srgbClr val="112F70"/>
              </a:solidFill>
              <a:latin typeface="微软雅黑" panose="020B0503020204020204" pitchFamily="34" charset="-122"/>
              <a:ea typeface="微软雅黑" panose="020B0503020204020204" pitchFamily="34" charset="-122"/>
            </a:endParaRPr>
          </a:p>
          <a:p>
            <a:pPr marL="342265" indent="-342265" fontAlgn="auto">
              <a:lnSpc>
                <a:spcPct val="150000"/>
              </a:lnSpc>
            </a:pPr>
            <a:r>
              <a:rPr lang="zh-CN" altLang="en-US" dirty="0">
                <a:solidFill>
                  <a:srgbClr val="112F70"/>
                </a:solidFill>
                <a:latin typeface="微软雅黑" panose="020B0503020204020204" pitchFamily="34" charset="-122"/>
                <a:ea typeface="微软雅黑" panose="020B0503020204020204" pitchFamily="34" charset="-122"/>
              </a:rPr>
              <a:t>（</a:t>
            </a:r>
            <a:r>
              <a:rPr lang="en-US" altLang="zh-CN" dirty="0">
                <a:solidFill>
                  <a:srgbClr val="112F70"/>
                </a:solidFill>
                <a:latin typeface="微软雅黑" panose="020B0503020204020204" pitchFamily="34" charset="-122"/>
                <a:ea typeface="微软雅黑" panose="020B0503020204020204" pitchFamily="34" charset="-122"/>
              </a:rPr>
              <a:t>1</a:t>
            </a:r>
            <a:r>
              <a:rPr lang="zh-CN" altLang="en-US" dirty="0">
                <a:solidFill>
                  <a:srgbClr val="112F70"/>
                </a:solidFill>
                <a:latin typeface="微软雅黑" panose="020B0503020204020204" pitchFamily="34" charset="-122"/>
                <a:ea typeface="微软雅黑" panose="020B0503020204020204" pitchFamily="34" charset="-122"/>
              </a:rPr>
              <a:t>）宿舍文明奖学金分为一类宿舍文明奖学金和二类宿舍文明奖学金；</a:t>
            </a:r>
          </a:p>
          <a:p>
            <a:pPr marL="342265" indent="-342265" fontAlgn="auto">
              <a:lnSpc>
                <a:spcPct val="150000"/>
              </a:lnSpc>
            </a:pPr>
            <a:r>
              <a:rPr lang="zh-CN" altLang="en-US" dirty="0">
                <a:solidFill>
                  <a:srgbClr val="112F70"/>
                </a:solidFill>
                <a:latin typeface="微软雅黑" panose="020B0503020204020204" pitchFamily="34" charset="-122"/>
                <a:ea typeface="微软雅黑" panose="020B0503020204020204" pitchFamily="34" charset="-122"/>
              </a:rPr>
              <a:t>（</a:t>
            </a:r>
            <a:r>
              <a:rPr lang="en-US" altLang="zh-CN" dirty="0">
                <a:solidFill>
                  <a:srgbClr val="112F70"/>
                </a:solidFill>
                <a:latin typeface="微软雅黑" panose="020B0503020204020204" pitchFamily="34" charset="-122"/>
                <a:ea typeface="微软雅黑" panose="020B0503020204020204" pitchFamily="34" charset="-122"/>
              </a:rPr>
              <a:t>2</a:t>
            </a:r>
            <a:r>
              <a:rPr lang="zh-CN" altLang="en-US" dirty="0">
                <a:solidFill>
                  <a:srgbClr val="112F70"/>
                </a:solidFill>
                <a:latin typeface="微软雅黑" panose="020B0503020204020204" pitchFamily="34" charset="-122"/>
                <a:ea typeface="微软雅黑" panose="020B0503020204020204" pitchFamily="34" charset="-122"/>
              </a:rPr>
              <a:t>）本学年在学校“五星文明宿舍”创建工作中连续两次获评为五星级文明宿舍的宿舍成员有资格申请一类宿舍文明奖学金，奖励金额</a:t>
            </a:r>
            <a:r>
              <a:rPr lang="en-US" altLang="zh-CN" dirty="0">
                <a:solidFill>
                  <a:srgbClr val="112F70"/>
                </a:solidFill>
                <a:latin typeface="微软雅黑" panose="020B0503020204020204" pitchFamily="34" charset="-122"/>
                <a:ea typeface="微软雅黑" panose="020B0503020204020204" pitchFamily="34" charset="-122"/>
              </a:rPr>
              <a:t>3000</a:t>
            </a:r>
            <a:r>
              <a:rPr lang="zh-CN" altLang="en-US" dirty="0">
                <a:solidFill>
                  <a:srgbClr val="112F70"/>
                </a:solidFill>
                <a:latin typeface="微软雅黑" panose="020B0503020204020204" pitchFamily="34" charset="-122"/>
                <a:ea typeface="微软雅黑" panose="020B0503020204020204" pitchFamily="34" charset="-122"/>
              </a:rPr>
              <a:t>元</a:t>
            </a:r>
            <a:r>
              <a:rPr lang="en-US" altLang="zh-CN" dirty="0">
                <a:solidFill>
                  <a:srgbClr val="112F70"/>
                </a:solidFill>
                <a:latin typeface="微软雅黑" panose="020B0503020204020204" pitchFamily="34" charset="-122"/>
                <a:ea typeface="微软雅黑" panose="020B0503020204020204" pitchFamily="34" charset="-122"/>
              </a:rPr>
              <a:t>/</a:t>
            </a:r>
            <a:r>
              <a:rPr lang="zh-CN" altLang="en-US" dirty="0">
                <a:solidFill>
                  <a:srgbClr val="112F70"/>
                </a:solidFill>
                <a:latin typeface="微软雅黑" panose="020B0503020204020204" pitchFamily="34" charset="-122"/>
                <a:ea typeface="微软雅黑" panose="020B0503020204020204" pitchFamily="34" charset="-122"/>
              </a:rPr>
              <a:t>宿舍</a:t>
            </a:r>
            <a:r>
              <a:rPr lang="en-US" altLang="zh-CN" dirty="0">
                <a:solidFill>
                  <a:srgbClr val="112F70"/>
                </a:solidFill>
                <a:latin typeface="微软雅黑" panose="020B0503020204020204" pitchFamily="34" charset="-122"/>
                <a:ea typeface="微软雅黑" panose="020B0503020204020204" pitchFamily="34" charset="-122"/>
              </a:rPr>
              <a:t>·</a:t>
            </a:r>
            <a:r>
              <a:rPr lang="zh-CN" altLang="en-US" dirty="0">
                <a:solidFill>
                  <a:srgbClr val="112F70"/>
                </a:solidFill>
                <a:latin typeface="微软雅黑" panose="020B0503020204020204" pitchFamily="34" charset="-122"/>
                <a:ea typeface="微软雅黑" panose="020B0503020204020204" pitchFamily="34" charset="-122"/>
              </a:rPr>
              <a:t>学年；</a:t>
            </a:r>
          </a:p>
          <a:p>
            <a:pPr marL="342265" indent="-342265" fontAlgn="auto">
              <a:lnSpc>
                <a:spcPct val="150000"/>
              </a:lnSpc>
            </a:pPr>
            <a:r>
              <a:rPr lang="zh-CN" altLang="en-US" dirty="0">
                <a:solidFill>
                  <a:srgbClr val="112F70"/>
                </a:solidFill>
                <a:latin typeface="微软雅黑" panose="020B0503020204020204" pitchFamily="34" charset="-122"/>
                <a:ea typeface="微软雅黑" panose="020B0503020204020204" pitchFamily="34" charset="-122"/>
              </a:rPr>
              <a:t>（</a:t>
            </a:r>
            <a:r>
              <a:rPr lang="en-US" altLang="zh-CN" dirty="0">
                <a:solidFill>
                  <a:srgbClr val="112F70"/>
                </a:solidFill>
                <a:latin typeface="微软雅黑" panose="020B0503020204020204" pitchFamily="34" charset="-122"/>
                <a:ea typeface="微软雅黑" panose="020B0503020204020204" pitchFamily="34" charset="-122"/>
              </a:rPr>
              <a:t>3</a:t>
            </a:r>
            <a:r>
              <a:rPr lang="zh-CN" altLang="en-US" dirty="0">
                <a:solidFill>
                  <a:srgbClr val="112F70"/>
                </a:solidFill>
                <a:latin typeface="微软雅黑" panose="020B0503020204020204" pitchFamily="34" charset="-122"/>
                <a:ea typeface="微软雅黑" panose="020B0503020204020204" pitchFamily="34" charset="-122"/>
              </a:rPr>
              <a:t>）本学年在学校“五星文明宿舍”创建工作中一次获评为五星级文明宿舍的宿舍成员有资格申请二类宿舍文明奖学金，奖励金额</a:t>
            </a:r>
            <a:r>
              <a:rPr lang="en-US" altLang="zh-CN" dirty="0">
                <a:solidFill>
                  <a:srgbClr val="112F70"/>
                </a:solidFill>
                <a:latin typeface="微软雅黑" panose="020B0503020204020204" pitchFamily="34" charset="-122"/>
                <a:ea typeface="微软雅黑" panose="020B0503020204020204" pitchFamily="34" charset="-122"/>
              </a:rPr>
              <a:t>2000</a:t>
            </a:r>
            <a:r>
              <a:rPr lang="zh-CN" altLang="en-US" dirty="0">
                <a:solidFill>
                  <a:srgbClr val="112F70"/>
                </a:solidFill>
                <a:latin typeface="微软雅黑" panose="020B0503020204020204" pitchFamily="34" charset="-122"/>
                <a:ea typeface="微软雅黑" panose="020B0503020204020204" pitchFamily="34" charset="-122"/>
              </a:rPr>
              <a:t>元</a:t>
            </a:r>
            <a:r>
              <a:rPr lang="en-US" altLang="zh-CN" dirty="0">
                <a:solidFill>
                  <a:srgbClr val="112F70"/>
                </a:solidFill>
                <a:latin typeface="微软雅黑" panose="020B0503020204020204" pitchFamily="34" charset="-122"/>
                <a:ea typeface="微软雅黑" panose="020B0503020204020204" pitchFamily="34" charset="-122"/>
              </a:rPr>
              <a:t>/</a:t>
            </a:r>
            <a:r>
              <a:rPr lang="zh-CN" altLang="en-US" dirty="0">
                <a:solidFill>
                  <a:srgbClr val="112F70"/>
                </a:solidFill>
                <a:latin typeface="微软雅黑" panose="020B0503020204020204" pitchFamily="34" charset="-122"/>
                <a:ea typeface="微软雅黑" panose="020B0503020204020204" pitchFamily="34" charset="-122"/>
              </a:rPr>
              <a:t>宿舍</a:t>
            </a:r>
            <a:r>
              <a:rPr lang="en-US" altLang="zh-CN" dirty="0">
                <a:solidFill>
                  <a:srgbClr val="112F70"/>
                </a:solidFill>
                <a:latin typeface="微软雅黑" panose="020B0503020204020204" pitchFamily="34" charset="-122"/>
                <a:ea typeface="微软雅黑" panose="020B0503020204020204" pitchFamily="34" charset="-122"/>
              </a:rPr>
              <a:t>·</a:t>
            </a:r>
            <a:r>
              <a:rPr lang="zh-CN" altLang="en-US" dirty="0">
                <a:solidFill>
                  <a:srgbClr val="112F70"/>
                </a:solidFill>
                <a:latin typeface="微软雅黑" panose="020B0503020204020204" pitchFamily="34" charset="-122"/>
                <a:ea typeface="微软雅黑" panose="020B0503020204020204" pitchFamily="34" charset="-122"/>
              </a:rPr>
              <a:t>学年。</a:t>
            </a:r>
          </a:p>
          <a:p>
            <a:pPr fontAlgn="auto">
              <a:lnSpc>
                <a:spcPct val="150000"/>
              </a:lnSpc>
            </a:pPr>
            <a:r>
              <a:rPr lang="en-US" altLang="zh-CN" b="1" dirty="0">
                <a:solidFill>
                  <a:srgbClr val="112F70"/>
                </a:solidFill>
                <a:latin typeface="微软雅黑" panose="020B0503020204020204" pitchFamily="34" charset="-122"/>
                <a:ea typeface="微软雅黑" panose="020B0503020204020204" pitchFamily="34" charset="-122"/>
              </a:rPr>
              <a:t>2. </a:t>
            </a:r>
            <a:r>
              <a:rPr lang="zh-CN" altLang="en-US" b="1" dirty="0">
                <a:solidFill>
                  <a:srgbClr val="112F70"/>
                </a:solidFill>
                <a:latin typeface="微软雅黑" panose="020B0503020204020204" pitchFamily="34" charset="-122"/>
                <a:ea typeface="微软雅黑" panose="020B0503020204020204" pitchFamily="34" charset="-122"/>
              </a:rPr>
              <a:t>评选方式</a:t>
            </a:r>
          </a:p>
          <a:p>
            <a:pPr marL="342265" indent="-342265" fontAlgn="auto">
              <a:lnSpc>
                <a:spcPct val="150000"/>
              </a:lnSpc>
            </a:pPr>
            <a:r>
              <a:rPr lang="zh-CN" altLang="en-US" dirty="0">
                <a:solidFill>
                  <a:srgbClr val="112F70"/>
                </a:solidFill>
                <a:latin typeface="微软雅黑" panose="020B0503020204020204" pitchFamily="34" charset="-122"/>
                <a:ea typeface="微软雅黑" panose="020B0503020204020204" pitchFamily="34" charset="-122"/>
              </a:rPr>
              <a:t>依据“五星文明宿舍”次数进行申报评选，学校学生工作处认定。</a:t>
            </a:r>
          </a:p>
        </p:txBody>
      </p:sp>
      <p:sp>
        <p:nvSpPr>
          <p:cNvPr id="3" name="文本框 2"/>
          <p:cNvSpPr txBox="1"/>
          <p:nvPr/>
        </p:nvSpPr>
        <p:spPr>
          <a:xfrm>
            <a:off x="251520" y="195486"/>
            <a:ext cx="6264696"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（一）宿舍文明奖学金</a:t>
            </a:r>
          </a:p>
        </p:txBody>
      </p:sp>
    </p:spTree>
    <p:extLst>
      <p:ext uri="{BB962C8B-B14F-4D97-AF65-F5344CB8AC3E}">
        <p14:creationId xmlns:p14="http://schemas.microsoft.com/office/powerpoint/2010/main" val="32589445"/>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93779" y="700661"/>
            <a:ext cx="7920880" cy="3742178"/>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1. </a:t>
            </a:r>
            <a:r>
              <a:rPr lang="zh-CN" altLang="en-US" sz="1600" b="1" dirty="0">
                <a:solidFill>
                  <a:srgbClr val="112F70"/>
                </a:solidFill>
                <a:latin typeface="微软雅黑" panose="020B0503020204020204" pitchFamily="34" charset="-122"/>
                <a:ea typeface="微软雅黑" panose="020B0503020204020204" pitchFamily="34" charset="-122"/>
              </a:rPr>
              <a:t>评选要求</a:t>
            </a:r>
            <a:endParaRPr lang="en-US" altLang="zh-CN" sz="1600" b="1" dirty="0">
              <a:solidFill>
                <a:srgbClr val="112F70"/>
              </a:solidFill>
              <a:latin typeface="微软雅黑" panose="020B0503020204020204" pitchFamily="34" charset="-122"/>
              <a:ea typeface="微软雅黑" panose="020B0503020204020204" pitchFamily="34" charset="-122"/>
            </a:endParaRP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1</a:t>
            </a:r>
            <a:r>
              <a:rPr lang="zh-CN" altLang="en-US" sz="1600" dirty="0">
                <a:solidFill>
                  <a:srgbClr val="112F70"/>
                </a:solidFill>
                <a:latin typeface="微软雅黑" panose="020B0503020204020204" pitchFamily="34" charset="-122"/>
                <a:ea typeface="微软雅黑" panose="020B0503020204020204" pitchFamily="34" charset="-122"/>
              </a:rPr>
              <a:t>）有较强的凝聚力，班级有创优计划及实施措施，个人有努力目标及行动；</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2</a:t>
            </a:r>
            <a:r>
              <a:rPr lang="zh-CN" altLang="en-US" sz="1600" dirty="0">
                <a:solidFill>
                  <a:srgbClr val="112F70"/>
                </a:solidFill>
                <a:latin typeface="微软雅黑" panose="020B0503020204020204" pitchFamily="34" charset="-122"/>
                <a:ea typeface="微软雅黑" panose="020B0503020204020204" pitchFamily="34" charset="-122"/>
              </a:rPr>
              <a:t>）有明确的学习目的、端正的学习态度、严明的学习纪律，认真对待每一个学习环节，基本做到“五无”、“三按时”，即上课无迟到早退、无旷课、无扰乱课堂秩序行为、无抄袭作业、无考试作弊；按时到校报到注册，按时完成各阶段的学习任务，按时参加考试和补考；</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3</a:t>
            </a:r>
            <a:r>
              <a:rPr lang="zh-CN" altLang="en-US" sz="1600" dirty="0">
                <a:solidFill>
                  <a:srgbClr val="112F70"/>
                </a:solidFill>
                <a:latin typeface="微软雅黑" panose="020B0503020204020204" pitchFamily="34" charset="-122"/>
                <a:ea typeface="微软雅黑" panose="020B0503020204020204" pitchFamily="34" charset="-122"/>
              </a:rPr>
              <a:t>）有明显的学习效果，全班学习成绩排名在年级前</a:t>
            </a:r>
            <a:r>
              <a:rPr lang="en-US" altLang="zh-CN" sz="1600" dirty="0">
                <a:solidFill>
                  <a:srgbClr val="112F70"/>
                </a:solidFill>
                <a:latin typeface="微软雅黑" panose="020B0503020204020204" pitchFamily="34" charset="-122"/>
                <a:ea typeface="微软雅黑" panose="020B0503020204020204" pitchFamily="34" charset="-122"/>
              </a:rPr>
              <a:t>50%</a:t>
            </a:r>
            <a:r>
              <a:rPr lang="zh-CN" altLang="en-US" sz="1600" dirty="0">
                <a:solidFill>
                  <a:srgbClr val="112F70"/>
                </a:solidFill>
                <a:latin typeface="微软雅黑" panose="020B0503020204020204" pitchFamily="34" charset="-122"/>
                <a:ea typeface="微软雅黑" panose="020B0503020204020204" pitchFamily="34" charset="-122"/>
              </a:rPr>
              <a:t>或居专业第一（学习成绩以不及格率计算）；</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4</a:t>
            </a:r>
            <a:r>
              <a:rPr lang="zh-CN" altLang="en-US" sz="1600" dirty="0">
                <a:solidFill>
                  <a:srgbClr val="112F70"/>
                </a:solidFill>
                <a:latin typeface="微软雅黑" panose="020B0503020204020204" pitchFamily="34" charset="-122"/>
                <a:ea typeface="微软雅黑" panose="020B0503020204020204" pitchFamily="34" charset="-122"/>
              </a:rPr>
              <a:t>）班级无考试违纪现象，无被取消考试资格的学生，无因学业达不到基本要求被退学学生；</a:t>
            </a:r>
          </a:p>
        </p:txBody>
      </p:sp>
      <p:sp>
        <p:nvSpPr>
          <p:cNvPr id="3" name="文本框 2"/>
          <p:cNvSpPr txBox="1"/>
          <p:nvPr/>
        </p:nvSpPr>
        <p:spPr>
          <a:xfrm>
            <a:off x="251520" y="195486"/>
            <a:ext cx="6264696"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（二）优良学风班</a:t>
            </a:r>
          </a:p>
        </p:txBody>
      </p:sp>
    </p:spTree>
    <p:extLst>
      <p:ext uri="{BB962C8B-B14F-4D97-AF65-F5344CB8AC3E}">
        <p14:creationId xmlns:p14="http://schemas.microsoft.com/office/powerpoint/2010/main" val="3080235139"/>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11560" y="771550"/>
            <a:ext cx="8137089" cy="3003515"/>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1. </a:t>
            </a:r>
            <a:r>
              <a:rPr lang="zh-CN" altLang="en-US" sz="1600" b="1" dirty="0">
                <a:solidFill>
                  <a:srgbClr val="112F70"/>
                </a:solidFill>
                <a:latin typeface="微软雅黑" panose="020B0503020204020204" pitchFamily="34" charset="-122"/>
                <a:ea typeface="微软雅黑" panose="020B0503020204020204" pitchFamily="34" charset="-122"/>
              </a:rPr>
              <a:t>评选要求</a:t>
            </a:r>
            <a:endParaRPr lang="en-US" altLang="zh-CN" sz="1600" b="1" dirty="0">
              <a:solidFill>
                <a:srgbClr val="112F70"/>
              </a:solidFill>
              <a:latin typeface="微软雅黑" panose="020B0503020204020204" pitchFamily="34" charset="-122"/>
              <a:ea typeface="微软雅黑" panose="020B0503020204020204" pitchFamily="34" charset="-122"/>
            </a:endParaRP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5</a:t>
            </a:r>
            <a:r>
              <a:rPr lang="zh-CN" altLang="en-US" sz="1600" dirty="0">
                <a:solidFill>
                  <a:srgbClr val="112F70"/>
                </a:solidFill>
                <a:latin typeface="微软雅黑" panose="020B0503020204020204" pitchFamily="34" charset="-122"/>
                <a:ea typeface="微软雅黑" panose="020B0503020204020204" pitchFamily="34" charset="-122"/>
              </a:rPr>
              <a:t>）经常开展各种有利于学风建设的活动，有课外学习和科技小组。低年级成立课外学习小组，互帮互学，效果明显；高年级成立课外科技小组，在促进学生专业技能的提高或本专业课题的研究上有一定成绩；</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）获得奖学金的比率高，各类学科竞赛参与率高，取得优异成绩；</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7</a:t>
            </a:r>
            <a:r>
              <a:rPr lang="zh-CN" altLang="en-US" sz="1600" dirty="0">
                <a:solidFill>
                  <a:srgbClr val="112F70"/>
                </a:solidFill>
                <a:latin typeface="微软雅黑" panose="020B0503020204020204" pitchFamily="34" charset="-122"/>
                <a:ea typeface="微软雅黑" panose="020B0503020204020204" pitchFamily="34" charset="-122"/>
              </a:rPr>
              <a:t>）参加各类英语等级考试、计算机专业等级考试的通过率和优秀率高；</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8</a:t>
            </a:r>
            <a:r>
              <a:rPr lang="zh-CN" altLang="en-US" sz="1600" dirty="0">
                <a:solidFill>
                  <a:srgbClr val="112F70"/>
                </a:solidFill>
                <a:latin typeface="微软雅黑" panose="020B0503020204020204" pitchFamily="34" charset="-122"/>
                <a:ea typeface="微软雅黑" panose="020B0503020204020204" pitchFamily="34" charset="-122"/>
              </a:rPr>
              <a:t>）获得校级优良学风班称号的班级奖励金额为</a:t>
            </a:r>
            <a:r>
              <a:rPr lang="en-US" altLang="zh-CN" sz="1600" dirty="0">
                <a:solidFill>
                  <a:srgbClr val="112F70"/>
                </a:solidFill>
                <a:latin typeface="微软雅黑" panose="020B0503020204020204" pitchFamily="34" charset="-122"/>
                <a:ea typeface="微软雅黑" panose="020B0503020204020204" pitchFamily="34" charset="-122"/>
              </a:rPr>
              <a:t>1000</a:t>
            </a:r>
            <a:r>
              <a:rPr lang="zh-CN" altLang="en-US" sz="1600" dirty="0">
                <a:solidFill>
                  <a:srgbClr val="112F70"/>
                </a:solidFill>
                <a:latin typeface="微软雅黑" panose="020B0503020204020204" pitchFamily="34" charset="-122"/>
                <a:ea typeface="微软雅黑" panose="020B0503020204020204" pitchFamily="34" charset="-122"/>
              </a:rPr>
              <a:t>元</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班</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年；获得院级优良学风班称号的班级奖励金额为</a:t>
            </a:r>
            <a:r>
              <a:rPr lang="en-US" altLang="zh-CN" sz="1600" dirty="0">
                <a:solidFill>
                  <a:srgbClr val="112F70"/>
                </a:solidFill>
                <a:latin typeface="微软雅黑" panose="020B0503020204020204" pitchFamily="34" charset="-122"/>
                <a:ea typeface="微软雅黑" panose="020B0503020204020204" pitchFamily="34" charset="-122"/>
              </a:rPr>
              <a:t>500</a:t>
            </a:r>
            <a:r>
              <a:rPr lang="zh-CN" altLang="en-US" sz="1600" dirty="0">
                <a:solidFill>
                  <a:srgbClr val="112F70"/>
                </a:solidFill>
                <a:latin typeface="微软雅黑" panose="020B0503020204020204" pitchFamily="34" charset="-122"/>
                <a:ea typeface="微软雅黑" panose="020B0503020204020204" pitchFamily="34" charset="-122"/>
              </a:rPr>
              <a:t>元</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班</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年。</a:t>
            </a:r>
          </a:p>
        </p:txBody>
      </p:sp>
      <p:sp>
        <p:nvSpPr>
          <p:cNvPr id="3" name="文本框 2"/>
          <p:cNvSpPr txBox="1"/>
          <p:nvPr/>
        </p:nvSpPr>
        <p:spPr>
          <a:xfrm>
            <a:off x="251520" y="195486"/>
            <a:ext cx="6264696"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（二）优良学风班</a:t>
            </a:r>
          </a:p>
        </p:txBody>
      </p:sp>
    </p:spTree>
    <p:extLst>
      <p:ext uri="{BB962C8B-B14F-4D97-AF65-F5344CB8AC3E}">
        <p14:creationId xmlns:p14="http://schemas.microsoft.com/office/powerpoint/2010/main" val="3660565129"/>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29515" y="843558"/>
            <a:ext cx="7884969" cy="1895519"/>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2. </a:t>
            </a:r>
            <a:r>
              <a:rPr lang="zh-CN" altLang="en-US" sz="1600" b="1" dirty="0">
                <a:solidFill>
                  <a:srgbClr val="112F70"/>
                </a:solidFill>
                <a:latin typeface="微软雅黑" panose="020B0503020204020204" pitchFamily="34" charset="-122"/>
                <a:ea typeface="微软雅黑" panose="020B0503020204020204" pitchFamily="34" charset="-122"/>
              </a:rPr>
              <a:t>评选方式</a:t>
            </a:r>
            <a:endParaRPr lang="en-US" altLang="zh-CN" sz="1600" b="1" dirty="0">
              <a:solidFill>
                <a:srgbClr val="112F70"/>
              </a:solidFill>
              <a:latin typeface="微软雅黑" panose="020B0503020204020204" pitchFamily="34" charset="-122"/>
              <a:ea typeface="微软雅黑" panose="020B0503020204020204" pitchFamily="34" charset="-122"/>
            </a:endParaRP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由学院评审小组办公室对申请班级进行达成性评价，根据全班学习成绩在年级排名（学习成绩以不及格率计算），按不多于全院参评班级总数的</a:t>
            </a:r>
            <a:r>
              <a:rPr lang="en-US" altLang="zh-CN" sz="1600" dirty="0">
                <a:solidFill>
                  <a:srgbClr val="112F70"/>
                </a:solidFill>
                <a:latin typeface="微软雅黑" panose="020B0503020204020204" pitchFamily="34" charset="-122"/>
                <a:ea typeface="微软雅黑" panose="020B0503020204020204" pitchFamily="34" charset="-122"/>
              </a:rPr>
              <a:t>20%</a:t>
            </a:r>
            <a:r>
              <a:rPr lang="zh-CN" altLang="en-US" sz="1600" dirty="0">
                <a:solidFill>
                  <a:srgbClr val="112F70"/>
                </a:solidFill>
                <a:latin typeface="微软雅黑" panose="020B0503020204020204" pitchFamily="34" charset="-122"/>
                <a:ea typeface="微软雅黑" panose="020B0503020204020204" pitchFamily="34" charset="-122"/>
              </a:rPr>
              <a:t>推荐为校级优良学风班，其余满足学习成绩条件的班级推荐为院级优良学风班。校级优良学风班和院级优良学风班不能同时获评。</a:t>
            </a:r>
          </a:p>
        </p:txBody>
      </p:sp>
      <p:sp>
        <p:nvSpPr>
          <p:cNvPr id="3" name="文本框 2"/>
          <p:cNvSpPr txBox="1"/>
          <p:nvPr/>
        </p:nvSpPr>
        <p:spPr>
          <a:xfrm>
            <a:off x="251520" y="195486"/>
            <a:ext cx="6264696"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（二）优良学风班</a:t>
            </a:r>
          </a:p>
        </p:txBody>
      </p:sp>
    </p:spTree>
    <p:extLst>
      <p:ext uri="{BB962C8B-B14F-4D97-AF65-F5344CB8AC3E}">
        <p14:creationId xmlns:p14="http://schemas.microsoft.com/office/powerpoint/2010/main" val="1092947920"/>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0" y="1851670"/>
            <a:ext cx="3228536" cy="118800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p>
        </p:txBody>
      </p:sp>
      <p:sp>
        <p:nvSpPr>
          <p:cNvPr id="3" name="文本框 2"/>
          <p:cNvSpPr txBox="1"/>
          <p:nvPr/>
        </p:nvSpPr>
        <p:spPr>
          <a:xfrm>
            <a:off x="1352697" y="2164797"/>
            <a:ext cx="1677383" cy="530915"/>
          </a:xfrm>
          <a:prstGeom prst="rect">
            <a:avLst/>
          </a:prstGeom>
          <a:noFill/>
        </p:spPr>
        <p:txBody>
          <a:bodyPr wrap="none" lIns="68580" tIns="34290" rIns="68580" bIns="34290" rtlCol="0">
            <a:spAutoFit/>
          </a:bodyPr>
          <a:lstStyle/>
          <a:p>
            <a:r>
              <a:rPr lang="zh-CN" altLang="en-US" sz="3000" b="1" dirty="0">
                <a:solidFill>
                  <a:schemeClr val="bg1"/>
                </a:solidFill>
                <a:latin typeface="微软雅黑" panose="020B0503020204020204" pitchFamily="34" charset="-122"/>
                <a:ea typeface="微软雅黑" panose="020B0503020204020204" pitchFamily="34" charset="-122"/>
              </a:rPr>
              <a:t>第一部分</a:t>
            </a:r>
          </a:p>
        </p:txBody>
      </p:sp>
      <p:sp>
        <p:nvSpPr>
          <p:cNvPr id="11" name="矩形 10"/>
          <p:cNvSpPr/>
          <p:nvPr/>
        </p:nvSpPr>
        <p:spPr>
          <a:xfrm>
            <a:off x="3302392" y="1851670"/>
            <a:ext cx="305972" cy="118800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dirty="0"/>
          </a:p>
        </p:txBody>
      </p:sp>
      <p:sp>
        <p:nvSpPr>
          <p:cNvPr id="13" name="文本框 12"/>
          <p:cNvSpPr txBox="1"/>
          <p:nvPr/>
        </p:nvSpPr>
        <p:spPr>
          <a:xfrm>
            <a:off x="3995807" y="2088649"/>
            <a:ext cx="4709160" cy="683895"/>
          </a:xfrm>
          <a:prstGeom prst="rect">
            <a:avLst/>
          </a:prstGeom>
          <a:noFill/>
        </p:spPr>
        <p:txBody>
          <a:bodyPr wrap="none" lIns="68580" tIns="34290" rIns="68580" bIns="34290" rtlCol="0">
            <a:spAutoFit/>
          </a:bodyPr>
          <a:lstStyle/>
          <a:p>
            <a:pPr algn="l"/>
            <a:r>
              <a:rPr lang="zh-CN" altLang="en-US" sz="4000" b="1" dirty="0">
                <a:solidFill>
                  <a:srgbClr val="112F70"/>
                </a:solidFill>
                <a:latin typeface="微软雅黑" panose="020B0503020204020204" pitchFamily="34" charset="-122"/>
                <a:ea typeface="微软雅黑" panose="020B0503020204020204" pitchFamily="34" charset="-122"/>
              </a:rPr>
              <a:t>奖励种类及表彰方式</a:t>
            </a:r>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 presetClass="entr" presetSubtype="1" fill="hold" grpId="0" nodeType="withEffect">
                                  <p:stCondLst>
                                    <p:cond delay="300"/>
                                  </p:stCondLst>
                                  <p:childTnLst>
                                    <p:set>
                                      <p:cBhvr>
                                        <p:cTn id="9" dur="1" fill="hold">
                                          <p:stCondLst>
                                            <p:cond delay="0"/>
                                          </p:stCondLst>
                                        </p:cTn>
                                        <p:tgtEl>
                                          <p:spTgt spid="11"/>
                                        </p:tgtEl>
                                        <p:attrNameLst>
                                          <p:attrName>style.visibility</p:attrName>
                                        </p:attrNameLst>
                                      </p:cBhvr>
                                      <p:to>
                                        <p:strVal val="visible"/>
                                      </p:to>
                                    </p:set>
                                    <p:anim calcmode="lin" valueType="num">
                                      <p:cBhvr additive="base">
                                        <p:cTn id="10" dur="400" fill="hold"/>
                                        <p:tgtEl>
                                          <p:spTgt spid="11"/>
                                        </p:tgtEl>
                                        <p:attrNameLst>
                                          <p:attrName>ppt_x</p:attrName>
                                        </p:attrNameLst>
                                      </p:cBhvr>
                                      <p:tavLst>
                                        <p:tav tm="0">
                                          <p:val>
                                            <p:strVal val="#ppt_x"/>
                                          </p:val>
                                        </p:tav>
                                        <p:tav tm="100000">
                                          <p:val>
                                            <p:strVal val="#ppt_x"/>
                                          </p:val>
                                        </p:tav>
                                      </p:tavLst>
                                    </p:anim>
                                    <p:anim calcmode="lin" valueType="num">
                                      <p:cBhvr additive="base">
                                        <p:cTn id="11" dur="4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21771" y="506483"/>
            <a:ext cx="7992888" cy="4480842"/>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1. </a:t>
            </a:r>
            <a:r>
              <a:rPr lang="zh-CN" altLang="en-US" sz="1600" b="1" dirty="0">
                <a:solidFill>
                  <a:srgbClr val="112F70"/>
                </a:solidFill>
                <a:latin typeface="微软雅黑" panose="020B0503020204020204" pitchFamily="34" charset="-122"/>
                <a:ea typeface="微软雅黑" panose="020B0503020204020204" pitchFamily="34" charset="-122"/>
              </a:rPr>
              <a:t>评选要求</a:t>
            </a:r>
            <a:endParaRPr lang="en-US" altLang="zh-CN" sz="1600" b="1" dirty="0">
              <a:solidFill>
                <a:srgbClr val="112F70"/>
              </a:solidFill>
              <a:latin typeface="微软雅黑" panose="020B0503020204020204" pitchFamily="34" charset="-122"/>
              <a:ea typeface="微软雅黑" panose="020B0503020204020204" pitchFamily="34" charset="-122"/>
            </a:endParaRP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1</a:t>
            </a:r>
            <a:r>
              <a:rPr lang="zh-CN" altLang="en-US" sz="1600" dirty="0">
                <a:solidFill>
                  <a:srgbClr val="112F70"/>
                </a:solidFill>
                <a:latin typeface="微软雅黑" panose="020B0503020204020204" pitchFamily="34" charset="-122"/>
                <a:ea typeface="微软雅黑" panose="020B0503020204020204" pitchFamily="34" charset="-122"/>
              </a:rPr>
              <a:t>）学年内同时获得五星级团支部（一年级原则上应获得四星级团支部，特别优秀的可放宽至三星级团支部）和校级优良学风班称号的学生班级；</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2</a:t>
            </a:r>
            <a:r>
              <a:rPr lang="zh-CN" altLang="en-US" sz="1600" dirty="0">
                <a:solidFill>
                  <a:srgbClr val="112F70"/>
                </a:solidFill>
                <a:latin typeface="微软雅黑" panose="020B0503020204020204" pitchFamily="34" charset="-122"/>
                <a:ea typeface="微软雅黑" panose="020B0503020204020204" pitchFamily="34" charset="-122"/>
              </a:rPr>
              <a:t>）班委会、团支部组织健全，制度完善，工作得力，班级有较强的凝聚力，班级形象良好。班风积极向上，班级同学学习勤奋，纪律严明，具有较强的集体主义精神和社会责任感；</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3</a:t>
            </a:r>
            <a:r>
              <a:rPr lang="zh-CN" altLang="en-US" sz="1600" dirty="0">
                <a:solidFill>
                  <a:srgbClr val="112F70"/>
                </a:solidFill>
                <a:latin typeface="微软雅黑" panose="020B0503020204020204" pitchFamily="34" charset="-122"/>
                <a:ea typeface="微软雅黑" panose="020B0503020204020204" pitchFamily="34" charset="-122"/>
              </a:rPr>
              <a:t>）重视思想建设，积极开展精神文明创建活动，定期组织教育活动，活动有针对性，形式多样，取得较好的教育效果；</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4</a:t>
            </a:r>
            <a:r>
              <a:rPr lang="zh-CN" altLang="en-US" sz="1600" dirty="0">
                <a:solidFill>
                  <a:srgbClr val="112F70"/>
                </a:solidFill>
                <a:latin typeface="微软雅黑" panose="020B0503020204020204" pitchFamily="34" charset="-122"/>
                <a:ea typeface="微软雅黑" panose="020B0503020204020204" pitchFamily="34" charset="-122"/>
              </a:rPr>
              <a:t>）在同年级中，党员（包括预备党员）、积极分子比例较高，团支部推优入党工作好。在班级建设中，党员发挥先锋模范作用；</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5</a:t>
            </a:r>
            <a:r>
              <a:rPr lang="zh-CN" altLang="en-US" sz="1600" dirty="0">
                <a:solidFill>
                  <a:srgbClr val="112F70"/>
                </a:solidFill>
                <a:latin typeface="微软雅黑" panose="020B0503020204020204" pitchFamily="34" charset="-122"/>
                <a:ea typeface="微软雅黑" panose="020B0503020204020204" pitchFamily="34" charset="-122"/>
              </a:rPr>
              <a:t>）团支部组织生活健全，定期开展有意义、有特色的支部活动。比较及时地开展时事政策学习讨论活动，联系实际、切实有效；</a:t>
            </a:r>
          </a:p>
        </p:txBody>
      </p:sp>
      <p:sp>
        <p:nvSpPr>
          <p:cNvPr id="3" name="文本框 2"/>
          <p:cNvSpPr txBox="1"/>
          <p:nvPr/>
        </p:nvSpPr>
        <p:spPr>
          <a:xfrm>
            <a:off x="251345" y="133399"/>
            <a:ext cx="6264696"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（三）先进班集体</a:t>
            </a:r>
          </a:p>
        </p:txBody>
      </p:sp>
    </p:spTree>
    <p:extLst>
      <p:ext uri="{BB962C8B-B14F-4D97-AF65-F5344CB8AC3E}">
        <p14:creationId xmlns:p14="http://schemas.microsoft.com/office/powerpoint/2010/main" val="3131967826"/>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11560" y="771550"/>
            <a:ext cx="8137089" cy="3372846"/>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1. </a:t>
            </a:r>
            <a:r>
              <a:rPr lang="zh-CN" altLang="en-US" sz="1600" b="1" dirty="0">
                <a:solidFill>
                  <a:srgbClr val="112F70"/>
                </a:solidFill>
                <a:latin typeface="微软雅黑" panose="020B0503020204020204" pitchFamily="34" charset="-122"/>
                <a:ea typeface="微软雅黑" panose="020B0503020204020204" pitchFamily="34" charset="-122"/>
              </a:rPr>
              <a:t>评选要求</a:t>
            </a:r>
            <a:endParaRPr lang="en-US" altLang="zh-CN" sz="1600" b="1" dirty="0">
              <a:solidFill>
                <a:srgbClr val="112F70"/>
              </a:solidFill>
              <a:latin typeface="微软雅黑" panose="020B0503020204020204" pitchFamily="34" charset="-122"/>
              <a:ea typeface="微软雅黑" panose="020B0503020204020204" pitchFamily="34" charset="-122"/>
            </a:endParaRP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）班级同学在校、院系各学生组织、学生社团中担任职务，努力工作，表现较好；</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7</a:t>
            </a:r>
            <a:r>
              <a:rPr lang="zh-CN" altLang="en-US" sz="1600" dirty="0">
                <a:solidFill>
                  <a:srgbClr val="112F70"/>
                </a:solidFill>
                <a:latin typeface="微软雅黑" panose="020B0503020204020204" pitchFamily="34" charset="-122"/>
                <a:ea typeface="微软雅黑" panose="020B0503020204020204" pitchFamily="34" charset="-122"/>
              </a:rPr>
              <a:t>）经常开展各种有益的课外活动，积极参与社会实践、学业指导、职业生涯规划等活动，促进同学素质全面发展，活动参与度较高，宣传效果较好；</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8</a:t>
            </a:r>
            <a:r>
              <a:rPr lang="zh-CN" altLang="en-US" sz="1600" dirty="0">
                <a:solidFill>
                  <a:srgbClr val="112F70"/>
                </a:solidFill>
                <a:latin typeface="微软雅黑" panose="020B0503020204020204" pitchFamily="34" charset="-122"/>
                <a:ea typeface="微软雅黑" panose="020B0503020204020204" pitchFamily="34" charset="-122"/>
              </a:rPr>
              <a:t>）在校、院开展的各项文体活动和科技竞赛中，组织周密，积极参与，成绩较好；</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）关注同学心理健康，班级同学心理素质良好，积极组织、参与各类心理素质拓展活动；</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）获得校级先进班集体称号的班级奖励金额为</a:t>
            </a:r>
            <a:r>
              <a:rPr lang="en-US" altLang="zh-CN" sz="1600" dirty="0">
                <a:solidFill>
                  <a:srgbClr val="112F70"/>
                </a:solidFill>
                <a:latin typeface="微软雅黑" panose="020B0503020204020204" pitchFamily="34" charset="-122"/>
                <a:ea typeface="微软雅黑" panose="020B0503020204020204" pitchFamily="34" charset="-122"/>
              </a:rPr>
              <a:t>2000</a:t>
            </a:r>
            <a:r>
              <a:rPr lang="zh-CN" altLang="en-US" sz="1600" dirty="0">
                <a:solidFill>
                  <a:srgbClr val="112F70"/>
                </a:solidFill>
                <a:latin typeface="微软雅黑" panose="020B0503020204020204" pitchFamily="34" charset="-122"/>
                <a:ea typeface="微软雅黑" panose="020B0503020204020204" pitchFamily="34" charset="-122"/>
              </a:rPr>
              <a:t>元</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班</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年；获得北京市先进班集体称号的班级奖励金额为</a:t>
            </a:r>
            <a:r>
              <a:rPr lang="en-US" altLang="zh-CN" sz="1600" dirty="0">
                <a:solidFill>
                  <a:srgbClr val="112F70"/>
                </a:solidFill>
                <a:latin typeface="微软雅黑" panose="020B0503020204020204" pitchFamily="34" charset="-122"/>
                <a:ea typeface="微软雅黑" panose="020B0503020204020204" pitchFamily="34" charset="-122"/>
              </a:rPr>
              <a:t>3000</a:t>
            </a:r>
            <a:r>
              <a:rPr lang="zh-CN" altLang="en-US" sz="1600" dirty="0">
                <a:solidFill>
                  <a:srgbClr val="112F70"/>
                </a:solidFill>
                <a:latin typeface="微软雅黑" panose="020B0503020204020204" pitchFamily="34" charset="-122"/>
                <a:ea typeface="微软雅黑" panose="020B0503020204020204" pitchFamily="34" charset="-122"/>
              </a:rPr>
              <a:t>元</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班</a:t>
            </a:r>
            <a:r>
              <a:rPr lang="en-US" altLang="zh-CN" sz="1600" dirty="0">
                <a:solidFill>
                  <a:srgbClr val="112F70"/>
                </a:solidFill>
                <a:latin typeface="微软雅黑" panose="020B0503020204020204" pitchFamily="34" charset="-122"/>
                <a:ea typeface="微软雅黑" panose="020B0503020204020204" pitchFamily="34" charset="-122"/>
              </a:rPr>
              <a:t>·</a:t>
            </a:r>
            <a:r>
              <a:rPr lang="zh-CN" altLang="en-US" sz="1600" dirty="0">
                <a:solidFill>
                  <a:srgbClr val="112F70"/>
                </a:solidFill>
                <a:latin typeface="微软雅黑" panose="020B0503020204020204" pitchFamily="34" charset="-122"/>
                <a:ea typeface="微软雅黑" panose="020B0503020204020204" pitchFamily="34" charset="-122"/>
              </a:rPr>
              <a:t>年。</a:t>
            </a:r>
          </a:p>
        </p:txBody>
      </p:sp>
      <p:sp>
        <p:nvSpPr>
          <p:cNvPr id="3" name="文本框 2"/>
          <p:cNvSpPr txBox="1"/>
          <p:nvPr/>
        </p:nvSpPr>
        <p:spPr>
          <a:xfrm>
            <a:off x="251520" y="195486"/>
            <a:ext cx="6264696"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（三）先进班集体</a:t>
            </a:r>
          </a:p>
        </p:txBody>
      </p:sp>
    </p:spTree>
    <p:extLst>
      <p:ext uri="{BB962C8B-B14F-4D97-AF65-F5344CB8AC3E}">
        <p14:creationId xmlns:p14="http://schemas.microsoft.com/office/powerpoint/2010/main" val="2147778060"/>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503455" y="843558"/>
            <a:ext cx="8137089" cy="1526187"/>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2. </a:t>
            </a:r>
            <a:r>
              <a:rPr lang="zh-CN" altLang="en-US" sz="1600" b="1" dirty="0">
                <a:solidFill>
                  <a:srgbClr val="112F70"/>
                </a:solidFill>
                <a:latin typeface="微软雅黑" panose="020B0503020204020204" pitchFamily="34" charset="-122"/>
                <a:ea typeface="微软雅黑" panose="020B0503020204020204" pitchFamily="34" charset="-122"/>
              </a:rPr>
              <a:t>评选方式</a:t>
            </a:r>
            <a:endParaRPr lang="en-US" altLang="zh-CN" sz="1600" b="1" dirty="0">
              <a:solidFill>
                <a:srgbClr val="112F70"/>
              </a:solidFill>
              <a:latin typeface="微软雅黑" panose="020B0503020204020204" pitchFamily="34" charset="-122"/>
              <a:ea typeface="微软雅黑" panose="020B0503020204020204" pitchFamily="34" charset="-122"/>
            </a:endParaRP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1</a:t>
            </a:r>
            <a:r>
              <a:rPr lang="zh-CN" altLang="en-US" sz="1600" dirty="0">
                <a:solidFill>
                  <a:srgbClr val="112F70"/>
                </a:solidFill>
                <a:latin typeface="微软雅黑" panose="020B0503020204020204" pitchFamily="34" charset="-122"/>
                <a:ea typeface="微软雅黑" panose="020B0503020204020204" pitchFamily="34" charset="-122"/>
              </a:rPr>
              <a:t>）符合以上条件的班级经审核合格，学校讨论通过，即荣获校级先进班集体称号；</a:t>
            </a: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2</a:t>
            </a:r>
            <a:r>
              <a:rPr lang="zh-CN" altLang="en-US" sz="1600" dirty="0">
                <a:solidFill>
                  <a:srgbClr val="112F70"/>
                </a:solidFill>
                <a:latin typeface="微软雅黑" panose="020B0503020204020204" pitchFamily="34" charset="-122"/>
                <a:ea typeface="微软雅黑" panose="020B0503020204020204" pitchFamily="34" charset="-122"/>
              </a:rPr>
              <a:t>）由奖学金评审小组办公室对校级先进班集体进行函评排序，根据申请班级排序顺序以及学校下达的推荐名额确定推荐北京市先进班集体名单。</a:t>
            </a:r>
          </a:p>
        </p:txBody>
      </p:sp>
      <p:sp>
        <p:nvSpPr>
          <p:cNvPr id="3" name="文本框 2"/>
          <p:cNvSpPr txBox="1"/>
          <p:nvPr/>
        </p:nvSpPr>
        <p:spPr>
          <a:xfrm>
            <a:off x="251520" y="195486"/>
            <a:ext cx="6264696"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（三）先进班集体</a:t>
            </a:r>
          </a:p>
        </p:txBody>
      </p:sp>
    </p:spTree>
    <p:extLst>
      <p:ext uri="{BB962C8B-B14F-4D97-AF65-F5344CB8AC3E}">
        <p14:creationId xmlns:p14="http://schemas.microsoft.com/office/powerpoint/2010/main" val="664395259"/>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611560" y="699542"/>
            <a:ext cx="8137089" cy="3372846"/>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1. </a:t>
            </a:r>
            <a:r>
              <a:rPr lang="zh-CN" altLang="en-US" sz="1600" b="1" dirty="0">
                <a:solidFill>
                  <a:srgbClr val="112F70"/>
                </a:solidFill>
                <a:latin typeface="微软雅黑" panose="020B0503020204020204" pitchFamily="34" charset="-122"/>
                <a:ea typeface="微软雅黑" panose="020B0503020204020204" pitchFamily="34" charset="-122"/>
              </a:rPr>
              <a:t>评选要求</a:t>
            </a:r>
            <a:endParaRPr lang="en-US" altLang="zh-CN" sz="1600" b="1" dirty="0">
              <a:solidFill>
                <a:srgbClr val="112F70"/>
              </a:solidFill>
              <a:latin typeface="微软雅黑" panose="020B0503020204020204" pitchFamily="34" charset="-122"/>
              <a:ea typeface="微软雅黑" panose="020B0503020204020204" pitchFamily="34" charset="-122"/>
            </a:endParaRP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1</a:t>
            </a:r>
            <a:r>
              <a:rPr lang="zh-CN" altLang="en-US" sz="1600" dirty="0">
                <a:solidFill>
                  <a:srgbClr val="112F70"/>
                </a:solidFill>
                <a:latin typeface="微软雅黑" panose="020B0503020204020204" pitchFamily="34" charset="-122"/>
                <a:ea typeface="微软雅黑" panose="020B0503020204020204" pitchFamily="34" charset="-122"/>
              </a:rPr>
              <a:t>）获评校级先进班集体；</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2</a:t>
            </a:r>
            <a:r>
              <a:rPr lang="zh-CN" altLang="en-US" sz="1600" dirty="0">
                <a:solidFill>
                  <a:srgbClr val="112F70"/>
                </a:solidFill>
                <a:latin typeface="微软雅黑" panose="020B0503020204020204" pitchFamily="34" charset="-122"/>
                <a:ea typeface="微软雅黑" panose="020B0503020204020204" pitchFamily="34" charset="-122"/>
              </a:rPr>
              <a:t>）在争创“周恩来班”的活动中，积极开展学习周恩来精神主题活动，班级整体有突出表现或涌现出先进个人；</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3</a:t>
            </a:r>
            <a:r>
              <a:rPr lang="zh-CN" altLang="en-US" sz="1600" dirty="0">
                <a:solidFill>
                  <a:srgbClr val="112F70"/>
                </a:solidFill>
                <a:latin typeface="微软雅黑" panose="020B0503020204020204" pitchFamily="34" charset="-122"/>
                <a:ea typeface="微软雅黑" panose="020B0503020204020204" pitchFamily="34" charset="-122"/>
              </a:rPr>
              <a:t>）有政治稳定、团结协作、以身作则、联系同学的班级领导核心；</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4</a:t>
            </a:r>
            <a:r>
              <a:rPr lang="zh-CN" altLang="en-US" sz="1600" dirty="0">
                <a:solidFill>
                  <a:srgbClr val="112F70"/>
                </a:solidFill>
                <a:latin typeface="微软雅黑" panose="020B0503020204020204" pitchFamily="34" charset="-122"/>
                <a:ea typeface="微软雅黑" panose="020B0503020204020204" pitchFamily="34" charset="-122"/>
              </a:rPr>
              <a:t>）有积极向上、乐于助人、遵纪守法、热爱集体、朝气蓬勃、文明健康的良好班风；</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5</a:t>
            </a:r>
            <a:r>
              <a:rPr lang="zh-CN" altLang="en-US" sz="1600" dirty="0">
                <a:solidFill>
                  <a:srgbClr val="112F70"/>
                </a:solidFill>
                <a:latin typeface="微软雅黑" panose="020B0503020204020204" pitchFamily="34" charset="-122"/>
                <a:ea typeface="微软雅黑" panose="020B0503020204020204" pitchFamily="34" charset="-122"/>
              </a:rPr>
              <a:t>）有勤奋、严谨、求实、创新的学风；</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6</a:t>
            </a:r>
            <a:r>
              <a:rPr lang="zh-CN" altLang="en-US" sz="1600" dirty="0">
                <a:solidFill>
                  <a:srgbClr val="112F70"/>
                </a:solidFill>
                <a:latin typeface="微软雅黑" panose="020B0503020204020204" pitchFamily="34" charset="-122"/>
                <a:ea typeface="微软雅黑" panose="020B0503020204020204" pitchFamily="34" charset="-122"/>
              </a:rPr>
              <a:t>）在同年级中，党员（包括预备党员）、积极分子比例高，团支部推优入党工作好。在班级建设中，党员发挥突出的先锋模范作用；</a:t>
            </a:r>
          </a:p>
        </p:txBody>
      </p:sp>
      <p:sp>
        <p:nvSpPr>
          <p:cNvPr id="3" name="文本框 2"/>
          <p:cNvSpPr txBox="1"/>
          <p:nvPr/>
        </p:nvSpPr>
        <p:spPr>
          <a:xfrm>
            <a:off x="251520" y="195486"/>
            <a:ext cx="6264696"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（四）“周恩来班”</a:t>
            </a:r>
          </a:p>
        </p:txBody>
      </p:sp>
    </p:spTree>
    <p:extLst>
      <p:ext uri="{BB962C8B-B14F-4D97-AF65-F5344CB8AC3E}">
        <p14:creationId xmlns:p14="http://schemas.microsoft.com/office/powerpoint/2010/main" val="4259019441"/>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467544" y="771550"/>
            <a:ext cx="8208912" cy="3372846"/>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1. </a:t>
            </a:r>
            <a:r>
              <a:rPr lang="zh-CN" altLang="en-US" sz="1600" b="1" dirty="0">
                <a:solidFill>
                  <a:srgbClr val="112F70"/>
                </a:solidFill>
                <a:latin typeface="微软雅黑" panose="020B0503020204020204" pitchFamily="34" charset="-122"/>
                <a:ea typeface="微软雅黑" panose="020B0503020204020204" pitchFamily="34" charset="-122"/>
              </a:rPr>
              <a:t>评选要求</a:t>
            </a:r>
            <a:endParaRPr lang="en-US" altLang="zh-CN" sz="1600" b="1" dirty="0">
              <a:solidFill>
                <a:srgbClr val="112F70"/>
              </a:solidFill>
              <a:latin typeface="微软雅黑" panose="020B0503020204020204" pitchFamily="34" charset="-122"/>
              <a:ea typeface="微软雅黑" panose="020B0503020204020204" pitchFamily="34" charset="-122"/>
            </a:endParaRP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7</a:t>
            </a:r>
            <a:r>
              <a:rPr lang="zh-CN" altLang="en-US" sz="1600" dirty="0">
                <a:solidFill>
                  <a:srgbClr val="112F70"/>
                </a:solidFill>
                <a:latin typeface="微软雅黑" panose="020B0503020204020204" pitchFamily="34" charset="-122"/>
                <a:ea typeface="微软雅黑" panose="020B0503020204020204" pitchFamily="34" charset="-122"/>
              </a:rPr>
              <a:t>）班级同学具有崇高的理想信念，团支部活动健康有益，组织生活健全，及时开展对马列主义、时事政策的学习讨论活动，联系实际、学习效果好；</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8</a:t>
            </a:r>
            <a:r>
              <a:rPr lang="zh-CN" altLang="en-US" sz="1600" dirty="0">
                <a:solidFill>
                  <a:srgbClr val="112F70"/>
                </a:solidFill>
                <a:latin typeface="微软雅黑" panose="020B0503020204020204" pitchFamily="34" charset="-122"/>
                <a:ea typeface="微软雅黑" panose="020B0503020204020204" pitchFamily="34" charset="-122"/>
              </a:rPr>
              <a:t>）班级同学在校、院系各学生组织、学生社团中担任职务，努力工作，表现突出；</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9</a:t>
            </a:r>
            <a:r>
              <a:rPr lang="zh-CN" altLang="en-US" sz="1600" dirty="0">
                <a:solidFill>
                  <a:srgbClr val="112F70"/>
                </a:solidFill>
                <a:latin typeface="微软雅黑" panose="020B0503020204020204" pitchFamily="34" charset="-122"/>
                <a:ea typeface="微软雅黑" panose="020B0503020204020204" pitchFamily="34" charset="-122"/>
              </a:rPr>
              <a:t>）开展各种有益的课外活动，积极参与社会实践、职业生涯规划等活动，促进同学素质全面发展，活动参与度高，宣传效果好；</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10</a:t>
            </a:r>
            <a:r>
              <a:rPr lang="zh-CN" altLang="en-US" sz="1600" dirty="0">
                <a:solidFill>
                  <a:srgbClr val="112F70"/>
                </a:solidFill>
                <a:latin typeface="微软雅黑" panose="020B0503020204020204" pitchFamily="34" charset="-122"/>
                <a:ea typeface="微软雅黑" panose="020B0503020204020204" pitchFamily="34" charset="-122"/>
              </a:rPr>
              <a:t>）在校、院开展的各项文体活动和科技竞赛中，组织周密，积极参与，成绩优异；</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11</a:t>
            </a:r>
            <a:r>
              <a:rPr lang="zh-CN" altLang="en-US" sz="1600" dirty="0">
                <a:solidFill>
                  <a:srgbClr val="112F70"/>
                </a:solidFill>
                <a:latin typeface="微软雅黑" panose="020B0503020204020204" pitchFamily="34" charset="-122"/>
                <a:ea typeface="微软雅黑" panose="020B0503020204020204" pitchFamily="34" charset="-122"/>
              </a:rPr>
              <a:t>）关注同学心理健康，班级同学心理素质好，积极组织、参与各类心理素质拓展活动；</a:t>
            </a:r>
          </a:p>
          <a:p>
            <a:pPr marL="342265" indent="-342265"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a:t>
            </a:r>
            <a:r>
              <a:rPr lang="en-US" altLang="zh-CN" sz="1600" dirty="0">
                <a:solidFill>
                  <a:srgbClr val="112F70"/>
                </a:solidFill>
                <a:latin typeface="微软雅黑" panose="020B0503020204020204" pitchFamily="34" charset="-122"/>
                <a:ea typeface="微软雅黑" panose="020B0503020204020204" pitchFamily="34" charset="-122"/>
              </a:rPr>
              <a:t>12</a:t>
            </a:r>
            <a:r>
              <a:rPr lang="zh-CN" altLang="en-US" sz="1600" dirty="0">
                <a:solidFill>
                  <a:srgbClr val="112F70"/>
                </a:solidFill>
                <a:latin typeface="微软雅黑" panose="020B0503020204020204" pitchFamily="34" charset="-122"/>
                <a:ea typeface="微软雅黑" panose="020B0503020204020204" pitchFamily="34" charset="-122"/>
              </a:rPr>
              <a:t>）由学校颁发奖牌和</a:t>
            </a:r>
            <a:r>
              <a:rPr lang="en-US" altLang="zh-CN" sz="1600" dirty="0">
                <a:solidFill>
                  <a:srgbClr val="112F70"/>
                </a:solidFill>
                <a:latin typeface="微软雅黑" panose="020B0503020204020204" pitchFamily="34" charset="-122"/>
                <a:ea typeface="微软雅黑" panose="020B0503020204020204" pitchFamily="34" charset="-122"/>
              </a:rPr>
              <a:t>5000</a:t>
            </a:r>
            <a:r>
              <a:rPr lang="zh-CN" altLang="en-US" sz="1600" dirty="0">
                <a:solidFill>
                  <a:srgbClr val="112F70"/>
                </a:solidFill>
                <a:latin typeface="微软雅黑" panose="020B0503020204020204" pitchFamily="34" charset="-122"/>
                <a:ea typeface="微软雅黑" panose="020B0503020204020204" pitchFamily="34" charset="-122"/>
              </a:rPr>
              <a:t>元奖金（奖品）并在学校学生荣誉室建立永久性标志。</a:t>
            </a:r>
          </a:p>
        </p:txBody>
      </p:sp>
      <p:sp>
        <p:nvSpPr>
          <p:cNvPr id="3" name="文本框 2"/>
          <p:cNvSpPr txBox="1"/>
          <p:nvPr/>
        </p:nvSpPr>
        <p:spPr>
          <a:xfrm>
            <a:off x="251520" y="195486"/>
            <a:ext cx="6264696"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（四）“周恩来班”</a:t>
            </a:r>
          </a:p>
        </p:txBody>
      </p:sp>
    </p:spTree>
    <p:extLst>
      <p:ext uri="{BB962C8B-B14F-4D97-AF65-F5344CB8AC3E}">
        <p14:creationId xmlns:p14="http://schemas.microsoft.com/office/powerpoint/2010/main" val="3284837044"/>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503455" y="771550"/>
            <a:ext cx="8137089" cy="1156855"/>
          </a:xfrm>
          <a:prstGeom prst="rect">
            <a:avLst/>
          </a:prstGeom>
          <a:noFill/>
        </p:spPr>
        <p:txBody>
          <a:bodyPr wrap="square" rtlCol="0">
            <a:spAutoFit/>
          </a:bodyPr>
          <a:lstStyle/>
          <a:p>
            <a:pPr fontAlgn="auto">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2. </a:t>
            </a:r>
            <a:r>
              <a:rPr lang="zh-CN" altLang="en-US" sz="1600" b="1" dirty="0">
                <a:solidFill>
                  <a:srgbClr val="112F70"/>
                </a:solidFill>
                <a:latin typeface="微软雅黑" panose="020B0503020204020204" pitchFamily="34" charset="-122"/>
                <a:ea typeface="微软雅黑" panose="020B0503020204020204" pitchFamily="34" charset="-122"/>
              </a:rPr>
              <a:t>评选方式</a:t>
            </a:r>
            <a:endParaRPr lang="en-US" altLang="zh-CN" sz="1600" b="1" dirty="0">
              <a:solidFill>
                <a:srgbClr val="112F70"/>
              </a:solidFill>
              <a:latin typeface="微软雅黑" panose="020B0503020204020204" pitchFamily="34" charset="-122"/>
              <a:ea typeface="微软雅黑" panose="020B0503020204020204" pitchFamily="34" charset="-122"/>
            </a:endParaRPr>
          </a:p>
          <a:p>
            <a:pPr indent="457200" fontAlgn="auto">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由奖学金评审小组办公室对提出申请、符合条件的班级进行函评，根据申请班级排序顺序确定推荐名单。</a:t>
            </a:r>
          </a:p>
        </p:txBody>
      </p:sp>
      <p:sp>
        <p:nvSpPr>
          <p:cNvPr id="3" name="文本框 2"/>
          <p:cNvSpPr txBox="1"/>
          <p:nvPr/>
        </p:nvSpPr>
        <p:spPr>
          <a:xfrm>
            <a:off x="251520" y="195486"/>
            <a:ext cx="6264696"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（四）“周恩来班”</a:t>
            </a:r>
          </a:p>
        </p:txBody>
      </p:sp>
    </p:spTree>
    <p:extLst>
      <p:ext uri="{BB962C8B-B14F-4D97-AF65-F5344CB8AC3E}">
        <p14:creationId xmlns:p14="http://schemas.microsoft.com/office/powerpoint/2010/main" val="3514459446"/>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9" name="文本框 28"/>
          <p:cNvSpPr txBox="1"/>
          <p:nvPr/>
        </p:nvSpPr>
        <p:spPr>
          <a:xfrm>
            <a:off x="1538431" y="2211710"/>
            <a:ext cx="6258450" cy="807913"/>
          </a:xfrm>
          <a:prstGeom prst="rect">
            <a:avLst/>
          </a:prstGeom>
          <a:noFill/>
        </p:spPr>
        <p:txBody>
          <a:bodyPr wrap="square" lIns="68580" tIns="34290" rIns="68580" bIns="34290" rtlCol="0">
            <a:spAutoFit/>
          </a:bodyPr>
          <a:lstStyle/>
          <a:p>
            <a:pPr algn="ctr"/>
            <a:r>
              <a:rPr lang="zh-CN" altLang="en-US" sz="4800" b="1" dirty="0">
                <a:solidFill>
                  <a:schemeClr val="bg1"/>
                </a:solidFill>
                <a:latin typeface="微软雅黑" panose="020B0503020204020204" pitchFamily="34" charset="-122"/>
                <a:ea typeface="微软雅黑" panose="020B0503020204020204" pitchFamily="34" charset="-122"/>
              </a:rPr>
              <a:t>谢谢！</a:t>
            </a:r>
          </a:p>
        </p:txBody>
      </p:sp>
      <p:sp>
        <p:nvSpPr>
          <p:cNvPr id="31" name="等腰三角形 26"/>
          <p:cNvSpPr/>
          <p:nvPr/>
        </p:nvSpPr>
        <p:spPr>
          <a:xfrm>
            <a:off x="1115616" y="4011910"/>
            <a:ext cx="851351" cy="506643"/>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369815 w 1135134"/>
              <a:gd name="connsiteY0-10" fmla="*/ 675524 h 675524"/>
              <a:gd name="connsiteX1-11" fmla="*/ 0 w 1135134"/>
              <a:gd name="connsiteY1-12" fmla="*/ 0 h 675524"/>
              <a:gd name="connsiteX2-13" fmla="*/ 1135134 w 1135134"/>
              <a:gd name="connsiteY2-14" fmla="*/ 294524 h 675524"/>
              <a:gd name="connsiteX3-15" fmla="*/ 369815 w 1135134"/>
              <a:gd name="connsiteY3-16" fmla="*/ 675524 h 675524"/>
            </a:gdLst>
            <a:ahLst/>
            <a:cxnLst>
              <a:cxn ang="0">
                <a:pos x="connsiteX0-1" y="connsiteY0-2"/>
              </a:cxn>
              <a:cxn ang="0">
                <a:pos x="connsiteX1-3" y="connsiteY1-4"/>
              </a:cxn>
              <a:cxn ang="0">
                <a:pos x="connsiteX2-5" y="connsiteY2-6"/>
              </a:cxn>
              <a:cxn ang="0">
                <a:pos x="connsiteX3-7" y="connsiteY3-8"/>
              </a:cxn>
            </a:cxnLst>
            <a:rect l="l" t="t" r="r" b="b"/>
            <a:pathLst>
              <a:path w="1135134" h="675524">
                <a:moveTo>
                  <a:pt x="369815" y="675524"/>
                </a:moveTo>
                <a:lnTo>
                  <a:pt x="0" y="0"/>
                </a:lnTo>
                <a:lnTo>
                  <a:pt x="1135134" y="294524"/>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35" name="等腰三角形 26"/>
          <p:cNvSpPr/>
          <p:nvPr/>
        </p:nvSpPr>
        <p:spPr>
          <a:xfrm rot="5400000">
            <a:off x="265949" y="3103290"/>
            <a:ext cx="531270" cy="601918"/>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369815 w 1135134"/>
              <a:gd name="connsiteY0-10" fmla="*/ 675524 h 675524"/>
              <a:gd name="connsiteX1-11" fmla="*/ 0 w 1135134"/>
              <a:gd name="connsiteY1-12" fmla="*/ 0 h 675524"/>
              <a:gd name="connsiteX2-13" fmla="*/ 1135134 w 1135134"/>
              <a:gd name="connsiteY2-14" fmla="*/ 294524 h 675524"/>
              <a:gd name="connsiteX3-15" fmla="*/ 369815 w 1135134"/>
              <a:gd name="connsiteY3-16" fmla="*/ 675524 h 675524"/>
              <a:gd name="connsiteX0-17" fmla="*/ 369815 w 1135134"/>
              <a:gd name="connsiteY0-18" fmla="*/ 675524 h 675524"/>
              <a:gd name="connsiteX1-19" fmla="*/ 0 w 1135134"/>
              <a:gd name="connsiteY1-20" fmla="*/ 0 h 675524"/>
              <a:gd name="connsiteX2-21" fmla="*/ 1135134 w 1135134"/>
              <a:gd name="connsiteY2-22" fmla="*/ 391312 h 675524"/>
              <a:gd name="connsiteX3-23" fmla="*/ 369815 w 1135134"/>
              <a:gd name="connsiteY3-24" fmla="*/ 675524 h 675524"/>
              <a:gd name="connsiteX0-25" fmla="*/ 369815 w 1199659"/>
              <a:gd name="connsiteY0-26" fmla="*/ 675524 h 1359189"/>
              <a:gd name="connsiteX1-27" fmla="*/ 0 w 1199659"/>
              <a:gd name="connsiteY1-28" fmla="*/ 0 h 1359189"/>
              <a:gd name="connsiteX2-29" fmla="*/ 1199659 w 1199659"/>
              <a:gd name="connsiteY2-30" fmla="*/ 1359189 h 1359189"/>
              <a:gd name="connsiteX3-31" fmla="*/ 369815 w 1199659"/>
              <a:gd name="connsiteY3-32" fmla="*/ 675524 h 1359189"/>
            </a:gdLst>
            <a:ahLst/>
            <a:cxnLst>
              <a:cxn ang="0">
                <a:pos x="connsiteX0-1" y="connsiteY0-2"/>
              </a:cxn>
              <a:cxn ang="0">
                <a:pos x="connsiteX1-3" y="connsiteY1-4"/>
              </a:cxn>
              <a:cxn ang="0">
                <a:pos x="connsiteX2-5" y="connsiteY2-6"/>
              </a:cxn>
              <a:cxn ang="0">
                <a:pos x="connsiteX3-7" y="connsiteY3-8"/>
              </a:cxn>
            </a:cxnLst>
            <a:rect l="l" t="t" r="r" b="b"/>
            <a:pathLst>
              <a:path w="1199659" h="1359189">
                <a:moveTo>
                  <a:pt x="369815" y="675524"/>
                </a:moveTo>
                <a:lnTo>
                  <a:pt x="0" y="0"/>
                </a:lnTo>
                <a:lnTo>
                  <a:pt x="1199659" y="1359189"/>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36" name="等腰三角形 26"/>
          <p:cNvSpPr/>
          <p:nvPr/>
        </p:nvSpPr>
        <p:spPr>
          <a:xfrm rot="8958318">
            <a:off x="1313552" y="3687514"/>
            <a:ext cx="207867" cy="123703"/>
          </a:xfrm>
          <a:custGeom>
            <a:avLst/>
            <a:gdLst>
              <a:gd name="connsiteX0" fmla="*/ 0 w 1203469"/>
              <a:gd name="connsiteY0" fmla="*/ 1037474 h 1037474"/>
              <a:gd name="connsiteX1" fmla="*/ 601735 w 1203469"/>
              <a:gd name="connsiteY1" fmla="*/ 0 h 1037474"/>
              <a:gd name="connsiteX2" fmla="*/ 1203469 w 1203469"/>
              <a:gd name="connsiteY2" fmla="*/ 1037474 h 1037474"/>
              <a:gd name="connsiteX3" fmla="*/ 0 w 1203469"/>
              <a:gd name="connsiteY3" fmla="*/ 1037474 h 1037474"/>
              <a:gd name="connsiteX0-1" fmla="*/ 0 w 1736869"/>
              <a:gd name="connsiteY0-2" fmla="*/ 1037474 h 1037474"/>
              <a:gd name="connsiteX1-3" fmla="*/ 601735 w 1736869"/>
              <a:gd name="connsiteY1-4" fmla="*/ 0 h 1037474"/>
              <a:gd name="connsiteX2-5" fmla="*/ 1736869 w 1736869"/>
              <a:gd name="connsiteY2-6" fmla="*/ 294524 h 1037474"/>
              <a:gd name="connsiteX3-7" fmla="*/ 0 w 1736869"/>
              <a:gd name="connsiteY3-8" fmla="*/ 1037474 h 1037474"/>
              <a:gd name="connsiteX0-9" fmla="*/ 369815 w 1135134"/>
              <a:gd name="connsiteY0-10" fmla="*/ 675524 h 675524"/>
              <a:gd name="connsiteX1-11" fmla="*/ 0 w 1135134"/>
              <a:gd name="connsiteY1-12" fmla="*/ 0 h 675524"/>
              <a:gd name="connsiteX2-13" fmla="*/ 1135134 w 1135134"/>
              <a:gd name="connsiteY2-14" fmla="*/ 294524 h 675524"/>
              <a:gd name="connsiteX3-15" fmla="*/ 369815 w 1135134"/>
              <a:gd name="connsiteY3-16" fmla="*/ 675524 h 675524"/>
            </a:gdLst>
            <a:ahLst/>
            <a:cxnLst>
              <a:cxn ang="0">
                <a:pos x="connsiteX0-1" y="connsiteY0-2"/>
              </a:cxn>
              <a:cxn ang="0">
                <a:pos x="connsiteX1-3" y="connsiteY1-4"/>
              </a:cxn>
              <a:cxn ang="0">
                <a:pos x="connsiteX2-5" y="connsiteY2-6"/>
              </a:cxn>
              <a:cxn ang="0">
                <a:pos x="connsiteX3-7" y="connsiteY3-8"/>
              </a:cxn>
            </a:cxnLst>
            <a:rect l="l" t="t" r="r" b="b"/>
            <a:pathLst>
              <a:path w="1135134" h="675524">
                <a:moveTo>
                  <a:pt x="369815" y="675524"/>
                </a:moveTo>
                <a:lnTo>
                  <a:pt x="0" y="0"/>
                </a:lnTo>
                <a:lnTo>
                  <a:pt x="1135134" y="294524"/>
                </a:lnTo>
                <a:lnTo>
                  <a:pt x="369815" y="6755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nvGrpSpPr>
          <p:cNvPr id="41" name="组合 40"/>
          <p:cNvGrpSpPr/>
          <p:nvPr/>
        </p:nvGrpSpPr>
        <p:grpSpPr>
          <a:xfrm>
            <a:off x="190711" y="123478"/>
            <a:ext cx="2653023" cy="864072"/>
            <a:chOff x="118827" y="36471"/>
            <a:chExt cx="2653023" cy="864072"/>
          </a:xfrm>
        </p:grpSpPr>
        <p:sp>
          <p:nvSpPr>
            <p:cNvPr id="42" name="椭圆 41"/>
            <p:cNvSpPr/>
            <p:nvPr/>
          </p:nvSpPr>
          <p:spPr bwMode="auto">
            <a:xfrm>
              <a:off x="118827" y="36471"/>
              <a:ext cx="864072" cy="864072"/>
            </a:xfrm>
            <a:prstGeom prst="ellipse">
              <a:avLst/>
            </a:prstGeom>
            <a:solidFill>
              <a:srgbClr val="112F7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84963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7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44" name="TextBox 43"/>
            <p:cNvSpPr txBox="1"/>
            <p:nvPr/>
          </p:nvSpPr>
          <p:spPr>
            <a:xfrm>
              <a:off x="982899" y="304800"/>
              <a:ext cx="1788951" cy="400110"/>
            </a:xfrm>
            <a:prstGeom prst="rect">
              <a:avLst/>
            </a:prstGeom>
            <a:noFill/>
          </p:spPr>
          <p:txBody>
            <a:bodyPr wrap="square" rtlCol="0">
              <a:spAutoFit/>
            </a:bodyPr>
            <a:lstStyle/>
            <a:p>
              <a:r>
                <a:rPr lang="zh-CN" altLang="en-US" sz="2000" b="1" dirty="0">
                  <a:solidFill>
                    <a:srgbClr val="112F70"/>
                  </a:solidFill>
                  <a:latin typeface="微软雅黑" panose="020B0503020204020204" pitchFamily="34" charset="-122"/>
                  <a:ea typeface="微软雅黑" panose="020B0503020204020204" pitchFamily="34" charset="-122"/>
                </a:rPr>
                <a:t>北京交通大学</a:t>
              </a:r>
            </a:p>
          </p:txBody>
        </p:sp>
      </p:grpSp>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893" y="156096"/>
            <a:ext cx="1002723" cy="79883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1000"/>
                                        <p:tgtEl>
                                          <p:spTgt spid="41"/>
                                        </p:tgtEl>
                                      </p:cBhvr>
                                    </p:animEffect>
                                    <p:anim calcmode="lin" valueType="num">
                                      <p:cBhvr>
                                        <p:cTn id="8" dur="1000" fill="hold"/>
                                        <p:tgtEl>
                                          <p:spTgt spid="41"/>
                                        </p:tgtEl>
                                        <p:attrNameLst>
                                          <p:attrName>ppt_x</p:attrName>
                                        </p:attrNameLst>
                                      </p:cBhvr>
                                      <p:tavLst>
                                        <p:tav tm="0">
                                          <p:val>
                                            <p:strVal val="#ppt_x"/>
                                          </p:val>
                                        </p:tav>
                                        <p:tav tm="100000">
                                          <p:val>
                                            <p:strVal val="#ppt_x"/>
                                          </p:val>
                                        </p:tav>
                                      </p:tavLst>
                                    </p:anim>
                                    <p:anim calcmode="lin" valueType="num">
                                      <p:cBhvr>
                                        <p:cTn id="9" dur="1000" fill="hold"/>
                                        <p:tgtEl>
                                          <p:spTgt spid="4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1" presetClass="entr" presetSubtype="0" fill="hold" grpId="0" nodeType="afterEffect">
                                  <p:stCondLst>
                                    <p:cond delay="0"/>
                                  </p:stCondLst>
                                  <p:iterate type="lt">
                                    <p:tmPct val="10000"/>
                                  </p:iterate>
                                  <p:childTnLst>
                                    <p:set>
                                      <p:cBhvr>
                                        <p:cTn id="12" dur="1" fill="hold">
                                          <p:stCondLst>
                                            <p:cond delay="0"/>
                                          </p:stCondLst>
                                        </p:cTn>
                                        <p:tgtEl>
                                          <p:spTgt spid="29"/>
                                        </p:tgtEl>
                                        <p:attrNameLst>
                                          <p:attrName>style.visibility</p:attrName>
                                        </p:attrNameLst>
                                      </p:cBhvr>
                                      <p:to>
                                        <p:strVal val="visible"/>
                                      </p:to>
                                    </p:set>
                                    <p:anim calcmode="lin" valueType="num">
                                      <p:cBhvr>
                                        <p:cTn id="13" dur="500" fill="hold"/>
                                        <p:tgtEl>
                                          <p:spTgt spid="29"/>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29"/>
                                        </p:tgtEl>
                                        <p:attrNameLst>
                                          <p:attrName>ppt_y</p:attrName>
                                        </p:attrNameLst>
                                      </p:cBhvr>
                                      <p:tavLst>
                                        <p:tav tm="0">
                                          <p:val>
                                            <p:strVal val="#ppt_y"/>
                                          </p:val>
                                        </p:tav>
                                        <p:tav tm="100000">
                                          <p:val>
                                            <p:strVal val="#ppt_y"/>
                                          </p:val>
                                        </p:tav>
                                      </p:tavLst>
                                    </p:anim>
                                    <p:anim calcmode="lin" valueType="num">
                                      <p:cBhvr>
                                        <p:cTn id="15" dur="500" fill="hold"/>
                                        <p:tgtEl>
                                          <p:spTgt spid="29"/>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29"/>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文本框 70"/>
          <p:cNvSpPr txBox="1"/>
          <p:nvPr/>
        </p:nvSpPr>
        <p:spPr>
          <a:xfrm>
            <a:off x="251520" y="195486"/>
            <a:ext cx="2736441"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（一）设立以下个人奖</a:t>
            </a:r>
          </a:p>
        </p:txBody>
      </p:sp>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1187624" y="698667"/>
            <a:ext cx="3384376" cy="2120902"/>
          </a:xfrm>
          <a:prstGeom prst="rect">
            <a:avLst/>
          </a:prstGeom>
          <a:noFill/>
        </p:spPr>
        <p:txBody>
          <a:bodyPr wrap="square" rtlCol="0">
            <a:spAutoFit/>
          </a:bodyPr>
          <a:lstStyle/>
          <a:p>
            <a:pPr>
              <a:lnSpc>
                <a:spcPct val="150000"/>
              </a:lnSpc>
            </a:pPr>
            <a:r>
              <a:rPr lang="en-US" altLang="zh-CN" b="1" dirty="0">
                <a:solidFill>
                  <a:srgbClr val="112F70"/>
                </a:solidFill>
                <a:latin typeface="微软雅黑" panose="020B0503020204020204" pitchFamily="34" charset="-122"/>
                <a:ea typeface="微软雅黑" panose="020B0503020204020204" pitchFamily="34" charset="-122"/>
              </a:rPr>
              <a:t>1.</a:t>
            </a:r>
            <a:r>
              <a:rPr lang="zh-CN" altLang="en-US" b="1" dirty="0">
                <a:solidFill>
                  <a:srgbClr val="112F70"/>
                </a:solidFill>
                <a:latin typeface="微软雅黑" panose="020B0503020204020204" pitchFamily="34" charset="-122"/>
                <a:ea typeface="微软雅黑" panose="020B0503020204020204" pitchFamily="34" charset="-122"/>
              </a:rPr>
              <a:t>荣誉称号类</a:t>
            </a:r>
          </a:p>
          <a:p>
            <a:pPr marL="215900">
              <a:lnSpc>
                <a:spcPct val="150000"/>
              </a:lnSpc>
            </a:pPr>
            <a:r>
              <a:rPr lang="zh-CN" altLang="en-US" dirty="0">
                <a:solidFill>
                  <a:srgbClr val="112F70"/>
                </a:solidFill>
                <a:latin typeface="微软雅黑" panose="020B0503020204020204" pitchFamily="34" charset="-122"/>
                <a:ea typeface="微软雅黑" panose="020B0503020204020204" pitchFamily="34" charset="-122"/>
              </a:rPr>
              <a:t>（</a:t>
            </a:r>
            <a:r>
              <a:rPr lang="en-US" altLang="zh-CN" dirty="0">
                <a:solidFill>
                  <a:srgbClr val="112F70"/>
                </a:solidFill>
                <a:latin typeface="微软雅黑" panose="020B0503020204020204" pitchFamily="34" charset="-122"/>
                <a:ea typeface="微软雅黑" panose="020B0503020204020204" pitchFamily="34" charset="-122"/>
              </a:rPr>
              <a:t>1</a:t>
            </a:r>
            <a:r>
              <a:rPr lang="zh-CN" altLang="en-US" dirty="0">
                <a:solidFill>
                  <a:srgbClr val="112F70"/>
                </a:solidFill>
                <a:latin typeface="微软雅黑" panose="020B0503020204020204" pitchFamily="34" charset="-122"/>
                <a:ea typeface="微软雅黑" panose="020B0503020204020204" pitchFamily="34" charset="-122"/>
              </a:rPr>
              <a:t>）三好学生</a:t>
            </a:r>
          </a:p>
          <a:p>
            <a:pPr marL="215900">
              <a:lnSpc>
                <a:spcPct val="150000"/>
              </a:lnSpc>
            </a:pPr>
            <a:r>
              <a:rPr lang="zh-CN" altLang="en-US" dirty="0">
                <a:solidFill>
                  <a:srgbClr val="112F70"/>
                </a:solidFill>
                <a:latin typeface="微软雅黑" panose="020B0503020204020204" pitchFamily="34" charset="-122"/>
                <a:ea typeface="微软雅黑" panose="020B0503020204020204" pitchFamily="34" charset="-122"/>
              </a:rPr>
              <a:t>（</a:t>
            </a:r>
            <a:r>
              <a:rPr lang="en-US" altLang="zh-CN" dirty="0">
                <a:solidFill>
                  <a:srgbClr val="112F70"/>
                </a:solidFill>
                <a:latin typeface="微软雅黑" panose="020B0503020204020204" pitchFamily="34" charset="-122"/>
                <a:ea typeface="微软雅黑" panose="020B0503020204020204" pitchFamily="34" charset="-122"/>
              </a:rPr>
              <a:t>2</a:t>
            </a:r>
            <a:r>
              <a:rPr lang="zh-CN" altLang="en-US" dirty="0">
                <a:solidFill>
                  <a:srgbClr val="112F70"/>
                </a:solidFill>
                <a:latin typeface="微软雅黑" panose="020B0503020204020204" pitchFamily="34" charset="-122"/>
                <a:ea typeface="微软雅黑" panose="020B0503020204020204" pitchFamily="34" charset="-122"/>
              </a:rPr>
              <a:t>）优秀学生干部</a:t>
            </a:r>
          </a:p>
          <a:p>
            <a:pPr marL="215900">
              <a:lnSpc>
                <a:spcPct val="150000"/>
              </a:lnSpc>
            </a:pPr>
            <a:r>
              <a:rPr lang="zh-CN" altLang="en-US" dirty="0">
                <a:solidFill>
                  <a:srgbClr val="112F70"/>
                </a:solidFill>
                <a:latin typeface="微软雅黑" panose="020B0503020204020204" pitchFamily="34" charset="-122"/>
                <a:ea typeface="微软雅黑" panose="020B0503020204020204" pitchFamily="34" charset="-122"/>
              </a:rPr>
              <a:t>（</a:t>
            </a:r>
            <a:r>
              <a:rPr lang="en-US" altLang="zh-CN" dirty="0">
                <a:solidFill>
                  <a:srgbClr val="112F70"/>
                </a:solidFill>
                <a:latin typeface="微软雅黑" panose="020B0503020204020204" pitchFamily="34" charset="-122"/>
                <a:ea typeface="微软雅黑" panose="020B0503020204020204" pitchFamily="34" charset="-122"/>
              </a:rPr>
              <a:t>3</a:t>
            </a:r>
            <a:r>
              <a:rPr lang="zh-CN" altLang="en-US" dirty="0">
                <a:solidFill>
                  <a:srgbClr val="112F70"/>
                </a:solidFill>
                <a:latin typeface="微软雅黑" panose="020B0503020204020204" pitchFamily="34" charset="-122"/>
                <a:ea typeface="微软雅黑" panose="020B0503020204020204" pitchFamily="34" charset="-122"/>
              </a:rPr>
              <a:t>）优秀毕业生</a:t>
            </a:r>
          </a:p>
          <a:p>
            <a:pPr marL="215900">
              <a:lnSpc>
                <a:spcPct val="150000"/>
              </a:lnSpc>
            </a:pPr>
            <a:r>
              <a:rPr lang="zh-CN" altLang="en-US" dirty="0">
                <a:solidFill>
                  <a:srgbClr val="112F70"/>
                </a:solidFill>
                <a:latin typeface="微软雅黑" panose="020B0503020204020204" pitchFamily="34" charset="-122"/>
                <a:ea typeface="微软雅黑" panose="020B0503020204020204" pitchFamily="34" charset="-122"/>
              </a:rPr>
              <a:t>（</a:t>
            </a:r>
            <a:r>
              <a:rPr lang="en-US" altLang="zh-CN" dirty="0">
                <a:solidFill>
                  <a:srgbClr val="112F70"/>
                </a:solidFill>
                <a:latin typeface="微软雅黑" panose="020B0503020204020204" pitchFamily="34" charset="-122"/>
                <a:ea typeface="微软雅黑" panose="020B0503020204020204" pitchFamily="34" charset="-122"/>
              </a:rPr>
              <a:t>4</a:t>
            </a:r>
            <a:r>
              <a:rPr lang="zh-CN" altLang="en-US" dirty="0">
                <a:solidFill>
                  <a:srgbClr val="112F70"/>
                </a:solidFill>
                <a:latin typeface="微软雅黑" panose="020B0503020204020204" pitchFamily="34" charset="-122"/>
                <a:ea typeface="微软雅黑" panose="020B0503020204020204" pitchFamily="34" charset="-122"/>
              </a:rPr>
              <a:t>）优秀毕业生干部</a:t>
            </a: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72" grpId="0" animBg="1"/>
      <p:bldP spid="7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文本框 70"/>
          <p:cNvSpPr txBox="1"/>
          <p:nvPr/>
        </p:nvSpPr>
        <p:spPr>
          <a:xfrm>
            <a:off x="251520" y="195486"/>
            <a:ext cx="2736441"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（一）设立以下个人奖</a:t>
            </a:r>
          </a:p>
        </p:txBody>
      </p:sp>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9" name="文本框 30"/>
          <p:cNvSpPr txBox="1"/>
          <p:nvPr/>
        </p:nvSpPr>
        <p:spPr>
          <a:xfrm>
            <a:off x="971600" y="543174"/>
            <a:ext cx="3096344" cy="4480842"/>
          </a:xfrm>
          <a:prstGeom prst="rect">
            <a:avLst/>
          </a:prstGeom>
          <a:noFill/>
        </p:spPr>
        <p:txBody>
          <a:bodyPr wrap="square" rtlCol="0">
            <a:spAutoFit/>
          </a:bodyPr>
          <a:lstStyle/>
          <a:p>
            <a:pPr>
              <a:lnSpc>
                <a:spcPct val="150000"/>
              </a:lnSpc>
            </a:pPr>
            <a:r>
              <a:rPr lang="en-US" altLang="zh-CN" sz="1600" b="1" dirty="0">
                <a:solidFill>
                  <a:srgbClr val="112F70"/>
                </a:solidFill>
                <a:latin typeface="微软雅黑" panose="020B0503020204020204" pitchFamily="34" charset="-122"/>
                <a:ea typeface="微软雅黑" panose="020B0503020204020204" pitchFamily="34" charset="-122"/>
              </a:rPr>
              <a:t>2.</a:t>
            </a:r>
            <a:r>
              <a:rPr lang="zh-CN" altLang="en-US" sz="1600" b="1" dirty="0">
                <a:solidFill>
                  <a:srgbClr val="112F70"/>
                </a:solidFill>
                <a:latin typeface="微软雅黑" panose="020B0503020204020204" pitchFamily="34" charset="-122"/>
                <a:ea typeface="微软雅黑" panose="020B0503020204020204" pitchFamily="34" charset="-122"/>
              </a:rPr>
              <a:t>奖学金类</a:t>
            </a:r>
          </a:p>
          <a:p>
            <a:pPr marL="215900">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a:t>
            </a:r>
            <a:r>
              <a:rPr lang="en-US" altLang="zh-CN" sz="1600" b="1" dirty="0">
                <a:solidFill>
                  <a:srgbClr val="112F70"/>
                </a:solidFill>
                <a:latin typeface="微软雅黑" panose="020B0503020204020204" pitchFamily="34" charset="-122"/>
                <a:ea typeface="微软雅黑" panose="020B0503020204020204" pitchFamily="34" charset="-122"/>
              </a:rPr>
              <a:t>1</a:t>
            </a:r>
            <a:r>
              <a:rPr lang="zh-CN" altLang="en-US" sz="1600" b="1" dirty="0">
                <a:solidFill>
                  <a:srgbClr val="112F70"/>
                </a:solidFill>
                <a:latin typeface="微软雅黑" panose="020B0503020204020204" pitchFamily="34" charset="-122"/>
                <a:ea typeface="微软雅黑" panose="020B0503020204020204" pitchFamily="34" charset="-122"/>
              </a:rPr>
              <a:t>）知行奖学金（本科生）</a:t>
            </a:r>
          </a:p>
          <a:p>
            <a:pPr marL="215900">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a:t>
            </a:r>
            <a:r>
              <a:rPr lang="en-US" altLang="zh-CN" sz="1600" b="1" dirty="0">
                <a:solidFill>
                  <a:srgbClr val="112F70"/>
                </a:solidFill>
                <a:latin typeface="微软雅黑" panose="020B0503020204020204" pitchFamily="34" charset="-122"/>
                <a:ea typeface="微软雅黑" panose="020B0503020204020204" pitchFamily="34" charset="-122"/>
              </a:rPr>
              <a:t>2</a:t>
            </a:r>
            <a:r>
              <a:rPr lang="zh-CN" altLang="en-US" sz="1600" b="1" dirty="0">
                <a:solidFill>
                  <a:srgbClr val="112F70"/>
                </a:solidFill>
                <a:latin typeface="微软雅黑" panose="020B0503020204020204" pitchFamily="34" charset="-122"/>
                <a:ea typeface="微软雅黑" panose="020B0503020204020204" pitchFamily="34" charset="-122"/>
              </a:rPr>
              <a:t>）单项奖学金类</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①学习优秀奖学金</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②社会工作优秀奖学金</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③学习进步奖学金</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④自强奖学金</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⑤体育活动优秀奖学金</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⑥文艺活动优秀奖学金</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⑦社会实践优秀奖学金</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⑧民族生学业奖学金</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⑨砺剑奖学金</a:t>
            </a: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sp>
        <p:nvSpPr>
          <p:cNvPr id="4" name="文本框 3"/>
          <p:cNvSpPr txBox="1"/>
          <p:nvPr/>
        </p:nvSpPr>
        <p:spPr>
          <a:xfrm>
            <a:off x="4549099" y="915566"/>
            <a:ext cx="3312368" cy="3003515"/>
          </a:xfrm>
          <a:prstGeom prst="rect">
            <a:avLst/>
          </a:prstGeom>
          <a:noFill/>
        </p:spPr>
        <p:txBody>
          <a:bodyPr wrap="square">
            <a:spAutoFit/>
          </a:bodyPr>
          <a:lstStyle/>
          <a:p>
            <a:pPr marL="215900">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a:t>
            </a:r>
            <a:r>
              <a:rPr lang="en-US" altLang="zh-CN" sz="1600" b="1" dirty="0">
                <a:solidFill>
                  <a:srgbClr val="112F70"/>
                </a:solidFill>
                <a:latin typeface="微软雅黑" panose="020B0503020204020204" pitchFamily="34" charset="-122"/>
                <a:ea typeface="微软雅黑" panose="020B0503020204020204" pitchFamily="34" charset="-122"/>
              </a:rPr>
              <a:t>3</a:t>
            </a:r>
            <a:r>
              <a:rPr lang="zh-CN" altLang="en-US" sz="1600" b="1" dirty="0">
                <a:solidFill>
                  <a:srgbClr val="112F70"/>
                </a:solidFill>
                <a:latin typeface="微软雅黑" panose="020B0503020204020204" pitchFamily="34" charset="-122"/>
                <a:ea typeface="微软雅黑" panose="020B0503020204020204" pitchFamily="34" charset="-122"/>
              </a:rPr>
              <a:t>）专项奖学金类</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①国家奖学金</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②国家励志奖学金</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③企、事业单位捐助的奖学金</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④个人捐助的奖学金</a:t>
            </a:r>
          </a:p>
          <a:p>
            <a:pPr marL="215900">
              <a:lnSpc>
                <a:spcPct val="150000"/>
              </a:lnSpc>
            </a:pPr>
            <a:r>
              <a:rPr lang="zh-CN" altLang="en-US" sz="1600" b="1" dirty="0">
                <a:solidFill>
                  <a:srgbClr val="112F70"/>
                </a:solidFill>
                <a:latin typeface="微软雅黑" panose="020B0503020204020204" pitchFamily="34" charset="-122"/>
                <a:ea typeface="微软雅黑" panose="020B0503020204020204" pitchFamily="34" charset="-122"/>
              </a:rPr>
              <a:t>（</a:t>
            </a:r>
            <a:r>
              <a:rPr lang="en-US" altLang="zh-CN" sz="1600" b="1" dirty="0">
                <a:solidFill>
                  <a:srgbClr val="112F70"/>
                </a:solidFill>
                <a:latin typeface="微软雅黑" panose="020B0503020204020204" pitchFamily="34" charset="-122"/>
                <a:ea typeface="微软雅黑" panose="020B0503020204020204" pitchFamily="34" charset="-122"/>
              </a:rPr>
              <a:t>4</a:t>
            </a:r>
            <a:r>
              <a:rPr lang="zh-CN" altLang="en-US" sz="1600" b="1" dirty="0">
                <a:solidFill>
                  <a:srgbClr val="112F70"/>
                </a:solidFill>
                <a:latin typeface="微软雅黑" panose="020B0503020204020204" pitchFamily="34" charset="-122"/>
                <a:ea typeface="微软雅黑" panose="020B0503020204020204" pitchFamily="34" charset="-122"/>
              </a:rPr>
              <a:t>）其他奖励类</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①科研奖励</a:t>
            </a:r>
          </a:p>
          <a:p>
            <a:pPr marL="431800">
              <a:lnSpc>
                <a:spcPct val="150000"/>
              </a:lnSpc>
            </a:pPr>
            <a:r>
              <a:rPr lang="zh-CN" altLang="en-US" sz="1600" dirty="0">
                <a:solidFill>
                  <a:srgbClr val="112F70"/>
                </a:solidFill>
                <a:latin typeface="微软雅黑" panose="020B0503020204020204" pitchFamily="34" charset="-122"/>
                <a:ea typeface="微软雅黑" panose="020B0503020204020204" pitchFamily="34" charset="-122"/>
              </a:rPr>
              <a:t>②奋飞奖</a:t>
            </a:r>
          </a:p>
        </p:txBody>
      </p:sp>
    </p:spTree>
    <p:extLst>
      <p:ext uri="{BB962C8B-B14F-4D97-AF65-F5344CB8AC3E}">
        <p14:creationId xmlns:p14="http://schemas.microsoft.com/office/powerpoint/2010/main" val="3297066209"/>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72" grpId="0" animBg="1"/>
      <p:bldP spid="7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 name="文本框 70"/>
          <p:cNvSpPr txBox="1"/>
          <p:nvPr/>
        </p:nvSpPr>
        <p:spPr>
          <a:xfrm>
            <a:off x="251520" y="195486"/>
            <a:ext cx="2736441" cy="363946"/>
          </a:xfrm>
          <a:prstGeom prst="rect">
            <a:avLst/>
          </a:prstGeom>
          <a:noFill/>
        </p:spPr>
        <p:txBody>
          <a:bodyPr wrap="square" rtlCol="0">
            <a:spAutoFit/>
          </a:bodyPr>
          <a:lstStyle/>
          <a:p>
            <a:r>
              <a:rPr lang="zh-CN" altLang="en-US" sz="1765" b="1" dirty="0">
                <a:solidFill>
                  <a:srgbClr val="112F70"/>
                </a:solidFill>
                <a:latin typeface="微软雅黑" panose="020B0503020204020204" pitchFamily="34" charset="-122"/>
                <a:ea typeface="微软雅黑" panose="020B0503020204020204" pitchFamily="34" charset="-122"/>
                <a:sym typeface="+mn-ea"/>
              </a:rPr>
              <a:t>（二）设立以下集体奖</a:t>
            </a:r>
          </a:p>
        </p:txBody>
      </p:sp>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graphicFrame>
        <p:nvGraphicFramePr>
          <p:cNvPr id="5" name="图示 4"/>
          <p:cNvGraphicFramePr/>
          <p:nvPr/>
        </p:nvGraphicFramePr>
        <p:xfrm>
          <a:off x="2195736" y="843558"/>
          <a:ext cx="4896544" cy="35643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500"/>
                                        <p:tgtEl>
                                          <p:spTgt spid="71"/>
                                        </p:tgtEl>
                                      </p:cBhvr>
                                    </p:animEffect>
                                  </p:childTnLst>
                                </p:cTn>
                              </p:par>
                            </p:childTnLst>
                          </p:cTn>
                        </p:par>
                        <p:par>
                          <p:cTn id="18" fill="hold">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72" grpId="0" animBg="1"/>
      <p:bldP spid="73" grpId="0" animBg="1"/>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文本框 70"/>
          <p:cNvSpPr txBox="1"/>
          <p:nvPr/>
        </p:nvSpPr>
        <p:spPr>
          <a:xfrm>
            <a:off x="251520" y="195486"/>
            <a:ext cx="6264696" cy="363946"/>
          </a:xfrm>
          <a:prstGeom prst="rect">
            <a:avLst/>
          </a:prstGeom>
          <a:noFill/>
        </p:spPr>
        <p:txBody>
          <a:bodyPr wrap="square" rtlCol="0">
            <a:spAutoFit/>
          </a:bodyPr>
          <a:lstStyle/>
          <a:p>
            <a:r>
              <a:rPr lang="zh-CN" altLang="en-US" sz="1765" b="1">
                <a:solidFill>
                  <a:srgbClr val="112F70"/>
                </a:solidFill>
                <a:latin typeface="微软雅黑" panose="020B0503020204020204" pitchFamily="34" charset="-122"/>
                <a:ea typeface="微软雅黑" panose="020B0503020204020204" pitchFamily="34" charset="-122"/>
                <a:sym typeface="+mn-ea"/>
              </a:rPr>
              <a:t>（三）对获得奖励的个人与集体采用以下方式予以表彰</a:t>
            </a:r>
            <a:endParaRPr lang="zh-CN" altLang="en-US" sz="1765" b="1" dirty="0">
              <a:solidFill>
                <a:srgbClr val="112F70"/>
              </a:solidFill>
              <a:latin typeface="微软雅黑" panose="020B0503020204020204" pitchFamily="34" charset="-122"/>
              <a:ea typeface="微软雅黑" panose="020B0503020204020204" pitchFamily="34" charset="-122"/>
              <a:sym typeface="+mn-ea"/>
            </a:endParaRPr>
          </a:p>
        </p:txBody>
      </p:sp>
      <p:sp>
        <p:nvSpPr>
          <p:cNvPr id="72" name="矩形 71"/>
          <p:cNvSpPr/>
          <p:nvPr/>
        </p:nvSpPr>
        <p:spPr>
          <a:xfrm>
            <a:off x="107504" y="195486"/>
            <a:ext cx="87739"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3" name="矩形 72"/>
          <p:cNvSpPr/>
          <p:nvPr/>
        </p:nvSpPr>
        <p:spPr>
          <a:xfrm>
            <a:off x="211110" y="195486"/>
            <a:ext cx="71871" cy="347688"/>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b="1"/>
          </a:p>
        </p:txBody>
      </p:sp>
      <p:sp>
        <p:nvSpPr>
          <p:cNvPr id="76" name="文本框 26"/>
          <p:cNvSpPr txBox="1"/>
          <p:nvPr/>
        </p:nvSpPr>
        <p:spPr>
          <a:xfrm>
            <a:off x="1079612" y="4008086"/>
            <a:ext cx="7560840" cy="707886"/>
          </a:xfrm>
          <a:prstGeom prst="rect">
            <a:avLst/>
          </a:prstGeom>
          <a:noFill/>
        </p:spPr>
        <p:txBody>
          <a:bodyPr wrap="square" rtlCol="0">
            <a:spAutoFit/>
          </a:bodyPr>
          <a:lstStyle/>
          <a:p>
            <a:r>
              <a:rPr lang="zh-CN" altLang="en-US" sz="2000" b="1" dirty="0">
                <a:solidFill>
                  <a:srgbClr val="112F70"/>
                </a:solidFill>
                <a:latin typeface="微软雅黑" panose="020B0503020204020204" pitchFamily="34" charset="-122"/>
                <a:ea typeface="微软雅黑" panose="020B0503020204020204" pitchFamily="34" charset="-122"/>
              </a:rPr>
              <a:t>个人奖励的材料存入学生个人档案；获奖个人和集体名单、主要事迹以一定方式公布和宣传。</a:t>
            </a: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298" y="133399"/>
            <a:ext cx="1028723" cy="819549"/>
          </a:xfrm>
          <a:prstGeom prst="rect">
            <a:avLst/>
          </a:prstGeom>
        </p:spPr>
      </p:pic>
      <p:graphicFrame>
        <p:nvGraphicFramePr>
          <p:cNvPr id="3" name="图示 2"/>
          <p:cNvGraphicFramePr/>
          <p:nvPr>
            <p:extLst>
              <p:ext uri="{D42A27DB-BD31-4B8C-83A1-F6EECF244321}">
                <p14:modId xmlns:p14="http://schemas.microsoft.com/office/powerpoint/2010/main" val="2967845515"/>
              </p:ext>
            </p:extLst>
          </p:nvPr>
        </p:nvGraphicFramePr>
        <p:xfrm>
          <a:off x="1079612" y="843558"/>
          <a:ext cx="7200706" cy="28083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200" fill="hold"/>
                                        <p:tgtEl>
                                          <p:spTgt spid="72"/>
                                        </p:tgtEl>
                                        <p:attrNameLst>
                                          <p:attrName>ppt_x</p:attrName>
                                        </p:attrNameLst>
                                      </p:cBhvr>
                                      <p:tavLst>
                                        <p:tav tm="0">
                                          <p:val>
                                            <p:strVal val="0-#ppt_w/2"/>
                                          </p:val>
                                        </p:tav>
                                        <p:tav tm="100000">
                                          <p:val>
                                            <p:strVal val="#ppt_x"/>
                                          </p:val>
                                        </p:tav>
                                      </p:tavLst>
                                    </p:anim>
                                    <p:anim calcmode="lin" valueType="num">
                                      <p:cBhvr additive="base">
                                        <p:cTn id="8" dur="200" fill="hold"/>
                                        <p:tgtEl>
                                          <p:spTgt spid="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3"/>
                                        </p:tgtEl>
                                        <p:attrNameLst>
                                          <p:attrName>style.visibility</p:attrName>
                                        </p:attrNameLst>
                                      </p:cBhvr>
                                      <p:to>
                                        <p:strVal val="visible"/>
                                      </p:to>
                                    </p:set>
                                    <p:anim calcmode="lin" valueType="num">
                                      <p:cBhvr additive="base">
                                        <p:cTn id="12" dur="200" fill="hold"/>
                                        <p:tgtEl>
                                          <p:spTgt spid="73"/>
                                        </p:tgtEl>
                                        <p:attrNameLst>
                                          <p:attrName>ppt_x</p:attrName>
                                        </p:attrNameLst>
                                      </p:cBhvr>
                                      <p:tavLst>
                                        <p:tav tm="0">
                                          <p:val>
                                            <p:strVal val="0-#ppt_w/2"/>
                                          </p:val>
                                        </p:tav>
                                        <p:tav tm="100000">
                                          <p:val>
                                            <p:strVal val="#ppt_x"/>
                                          </p:val>
                                        </p:tav>
                                      </p:tavLst>
                                    </p:anim>
                                    <p:anim calcmode="lin" valueType="num">
                                      <p:cBhvr additive="base">
                                        <p:cTn id="13" dur="200" fill="hold"/>
                                        <p:tgtEl>
                                          <p:spTgt spid="7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500"/>
                                        <p:tgtEl>
                                          <p:spTgt spid="71"/>
                                        </p:tgtEl>
                                      </p:cBhvr>
                                    </p:animEffect>
                                  </p:childTnLst>
                                </p:cTn>
                              </p:par>
                            </p:childTnLst>
                          </p:cTn>
                        </p:par>
                        <p:par>
                          <p:cTn id="18" fill="hold">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6"/>
                                        </p:tgtEl>
                                        <p:attrNameLst>
                                          <p:attrName>style.visibility</p:attrName>
                                        </p:attrNameLst>
                                      </p:cBhvr>
                                      <p:to>
                                        <p:strVal val="visible"/>
                                      </p:to>
                                    </p:set>
                                    <p:animEffect transition="in" filter="fade">
                                      <p:cBhvr>
                                        <p:cTn id="24"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72" grpId="0" animBg="1"/>
      <p:bldP spid="73" grpId="0" animBg="1"/>
      <p:bldP spid="76" grpId="0"/>
      <p:bldGraphic spid="3"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851670"/>
            <a:ext cx="3228536" cy="118800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p>
        </p:txBody>
      </p:sp>
      <p:sp>
        <p:nvSpPr>
          <p:cNvPr id="3" name="文本框 2"/>
          <p:cNvSpPr txBox="1"/>
          <p:nvPr/>
        </p:nvSpPr>
        <p:spPr>
          <a:xfrm>
            <a:off x="1352697" y="2164797"/>
            <a:ext cx="1677383" cy="530915"/>
          </a:xfrm>
          <a:prstGeom prst="rect">
            <a:avLst/>
          </a:prstGeom>
          <a:noFill/>
        </p:spPr>
        <p:txBody>
          <a:bodyPr wrap="none" lIns="68580" tIns="34290" rIns="68580" bIns="34290" rtlCol="0">
            <a:spAutoFit/>
          </a:bodyPr>
          <a:lstStyle/>
          <a:p>
            <a:r>
              <a:rPr lang="zh-CN" altLang="en-US" sz="3000" b="1" dirty="0">
                <a:solidFill>
                  <a:schemeClr val="bg1"/>
                </a:solidFill>
                <a:latin typeface="微软雅黑" panose="020B0503020204020204" pitchFamily="34" charset="-122"/>
                <a:ea typeface="微软雅黑" panose="020B0503020204020204" pitchFamily="34" charset="-122"/>
              </a:rPr>
              <a:t>第二部分</a:t>
            </a:r>
          </a:p>
        </p:txBody>
      </p:sp>
      <p:sp>
        <p:nvSpPr>
          <p:cNvPr id="11" name="矩形 10"/>
          <p:cNvSpPr/>
          <p:nvPr/>
        </p:nvSpPr>
        <p:spPr>
          <a:xfrm>
            <a:off x="3302392" y="1851670"/>
            <a:ext cx="305972" cy="1188000"/>
          </a:xfrm>
          <a:prstGeom prst="rect">
            <a:avLst/>
          </a:prstGeom>
          <a:solidFill>
            <a:srgbClr val="112F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dirty="0"/>
          </a:p>
        </p:txBody>
      </p:sp>
      <p:sp>
        <p:nvSpPr>
          <p:cNvPr id="13" name="文本框 12"/>
          <p:cNvSpPr txBox="1"/>
          <p:nvPr/>
        </p:nvSpPr>
        <p:spPr>
          <a:xfrm>
            <a:off x="4366145" y="1795492"/>
            <a:ext cx="3729226" cy="1300356"/>
          </a:xfrm>
          <a:prstGeom prst="rect">
            <a:avLst/>
          </a:prstGeom>
          <a:noFill/>
        </p:spPr>
        <p:txBody>
          <a:bodyPr wrap="none" lIns="68580" tIns="34290" rIns="68580" bIns="34290" rtlCol="0">
            <a:spAutoFit/>
          </a:bodyPr>
          <a:lstStyle/>
          <a:p>
            <a:pPr algn="ctr"/>
            <a:r>
              <a:rPr lang="zh-CN" altLang="en-US" sz="4000" b="1" dirty="0">
                <a:solidFill>
                  <a:srgbClr val="112F70"/>
                </a:solidFill>
                <a:latin typeface="微软雅黑" panose="020B0503020204020204" pitchFamily="34" charset="-122"/>
                <a:ea typeface="微软雅黑" panose="020B0503020204020204" pitchFamily="34" charset="-122"/>
              </a:rPr>
              <a:t>个人奖评选要求</a:t>
            </a:r>
            <a:endParaRPr lang="en-US" altLang="zh-CN" sz="4000" b="1" dirty="0">
              <a:solidFill>
                <a:srgbClr val="112F70"/>
              </a:solidFill>
              <a:latin typeface="微软雅黑" panose="020B0503020204020204" pitchFamily="34" charset="-122"/>
              <a:ea typeface="微软雅黑" panose="020B0503020204020204" pitchFamily="34" charset="-122"/>
            </a:endParaRPr>
          </a:p>
          <a:p>
            <a:pPr algn="ctr"/>
            <a:r>
              <a:rPr lang="zh-CN" altLang="en-US" sz="4000" b="1" dirty="0">
                <a:solidFill>
                  <a:srgbClr val="112F70"/>
                </a:solidFill>
                <a:latin typeface="微软雅黑" panose="020B0503020204020204" pitchFamily="34" charset="-122"/>
                <a:ea typeface="微软雅黑" panose="020B0503020204020204" pitchFamily="34" charset="-122"/>
              </a:rPr>
              <a:t>和评选方式</a:t>
            </a:r>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 presetClass="entr" presetSubtype="1" fill="hold" grpId="0" nodeType="withEffect">
                                  <p:stCondLst>
                                    <p:cond delay="300"/>
                                  </p:stCondLst>
                                  <p:childTnLst>
                                    <p:set>
                                      <p:cBhvr>
                                        <p:cTn id="9" dur="1" fill="hold">
                                          <p:stCondLst>
                                            <p:cond delay="0"/>
                                          </p:stCondLst>
                                        </p:cTn>
                                        <p:tgtEl>
                                          <p:spTgt spid="11"/>
                                        </p:tgtEl>
                                        <p:attrNameLst>
                                          <p:attrName>style.visibility</p:attrName>
                                        </p:attrNameLst>
                                      </p:cBhvr>
                                      <p:to>
                                        <p:strVal val="visible"/>
                                      </p:to>
                                    </p:set>
                                    <p:anim calcmode="lin" valueType="num">
                                      <p:cBhvr additive="base">
                                        <p:cTn id="10" dur="400" fill="hold"/>
                                        <p:tgtEl>
                                          <p:spTgt spid="11"/>
                                        </p:tgtEl>
                                        <p:attrNameLst>
                                          <p:attrName>ppt_x</p:attrName>
                                        </p:attrNameLst>
                                      </p:cBhvr>
                                      <p:tavLst>
                                        <p:tav tm="0">
                                          <p:val>
                                            <p:strVal val="#ppt_x"/>
                                          </p:val>
                                        </p:tav>
                                        <p:tav tm="100000">
                                          <p:val>
                                            <p:strVal val="#ppt_x"/>
                                          </p:val>
                                        </p:tav>
                                      </p:tavLst>
                                    </p:anim>
                                    <p:anim calcmode="lin" valueType="num">
                                      <p:cBhvr additive="base">
                                        <p:cTn id="11" dur="4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毕业论文答辩PPT.p"/>
  <p:tag name="KSO_WPP_MARK_KEY" val="0d4b7a5b-dfa4-4b30-b1bc-36dab279c415"/>
  <p:tag name="COMMONDATA" val="eyJoZGlkIjoiYzMzZTVhOWE0MDQ4ZDAyYjhmNDM2YmZmZDVhYzdmNWQifQ=="/>
</p:tagLst>
</file>

<file path=ppt/theme/theme1.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5446</Words>
  <Application>Microsoft Office PowerPoint</Application>
  <PresentationFormat>全屏显示(16:9)</PresentationFormat>
  <Paragraphs>355</Paragraphs>
  <Slides>46</Slides>
  <Notes>46</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46</vt:i4>
      </vt:variant>
    </vt:vector>
  </HeadingPairs>
  <TitlesOfParts>
    <vt:vector size="53" baseType="lpstr">
      <vt:lpstr>仿宋_GB2312</vt:lpstr>
      <vt:lpstr>宋体</vt:lpstr>
      <vt:lpstr>微软雅黑</vt:lpstr>
      <vt:lpstr>Arial</vt:lpstr>
      <vt:lpstr>Calibri</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毕业论文答辩PPT.p</dc:title>
  <dc:creator/>
  <cp:lastModifiedBy/>
  <cp:revision>4</cp:revision>
  <dcterms:created xsi:type="dcterms:W3CDTF">2017-04-17T14:29:00Z</dcterms:created>
  <dcterms:modified xsi:type="dcterms:W3CDTF">2022-10-22T01:52:51Z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5541953DB6F843FFB8D65198D1234E70</vt:lpwstr>
  </property>
  <property fmtid="{D5CDD505-2E9C-101B-9397-08002B2CF9AE}" pid="3" name="KSOProductBuildVer">
    <vt:lpwstr>2052-11.1.0.12598</vt:lpwstr>
  </property>
</Properties>
</file>