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92" r:id="rId4"/>
    <p:sldId id="294" r:id="rId5"/>
    <p:sldId id="293" r:id="rId6"/>
    <p:sldId id="296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006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8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26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18A5A-203C-49E9-8525-81CD1D16CF10}" type="datetimeFigureOut">
              <a:rPr lang="zh-CN" altLang="en-US" smtClean="0"/>
              <a:t>2024/3/12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6F1AA-0EE8-413B-B194-C87D188FAB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6F1AA-0EE8-413B-B194-C87D188FAB8E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6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pro.formtalk.net/outerContract.do?method=portal&amp;id=6037482ef0eeb82f840b6a1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flipH="1">
            <a:off x="6172428" y="-74856"/>
            <a:ext cx="6345905" cy="8214531"/>
            <a:chOff x="426691" y="11113"/>
            <a:chExt cx="4297710" cy="5563222"/>
          </a:xfrm>
        </p:grpSpPr>
        <p:sp>
          <p:nvSpPr>
            <p:cNvPr id="7" name="Freeform 52"/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53"/>
            <p:cNvSpPr/>
            <p:nvPr/>
          </p:nvSpPr>
          <p:spPr bwMode="auto">
            <a:xfrm>
              <a:off x="1055688" y="1230313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54"/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55"/>
            <p:cNvSpPr/>
            <p:nvPr/>
          </p:nvSpPr>
          <p:spPr bwMode="auto">
            <a:xfrm>
              <a:off x="1878013" y="406401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56"/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57"/>
            <p:cNvSpPr/>
            <p:nvPr/>
          </p:nvSpPr>
          <p:spPr bwMode="auto">
            <a:xfrm>
              <a:off x="923926" y="476251"/>
              <a:ext cx="962025" cy="962025"/>
            </a:xfrm>
            <a:custGeom>
              <a:avLst/>
              <a:gdLst>
                <a:gd name="T0" fmla="*/ 606 w 606"/>
                <a:gd name="T1" fmla="*/ 303 h 606"/>
                <a:gd name="T2" fmla="*/ 303 w 606"/>
                <a:gd name="T3" fmla="*/ 606 h 606"/>
                <a:gd name="T4" fmla="*/ 0 w 606"/>
                <a:gd name="T5" fmla="*/ 303 h 606"/>
                <a:gd name="T6" fmla="*/ 303 w 606"/>
                <a:gd name="T7" fmla="*/ 0 h 606"/>
                <a:gd name="T8" fmla="*/ 606 w 606"/>
                <a:gd name="T9" fmla="*/ 303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606">
                  <a:moveTo>
                    <a:pt x="606" y="303"/>
                  </a:moveTo>
                  <a:lnTo>
                    <a:pt x="303" y="606"/>
                  </a:lnTo>
                  <a:lnTo>
                    <a:pt x="0" y="303"/>
                  </a:lnTo>
                  <a:lnTo>
                    <a:pt x="303" y="0"/>
                  </a:lnTo>
                  <a:lnTo>
                    <a:pt x="606" y="3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58"/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59"/>
            <p:cNvSpPr/>
            <p:nvPr/>
          </p:nvSpPr>
          <p:spPr bwMode="auto">
            <a:xfrm>
              <a:off x="1878013" y="2054226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60"/>
            <p:cNvSpPr/>
            <p:nvPr/>
          </p:nvSpPr>
          <p:spPr bwMode="auto">
            <a:xfrm>
              <a:off x="2011363" y="3421063"/>
              <a:ext cx="646113" cy="646113"/>
            </a:xfrm>
            <a:custGeom>
              <a:avLst/>
              <a:gdLst>
                <a:gd name="T0" fmla="*/ 407 w 407"/>
                <a:gd name="T1" fmla="*/ 203 h 407"/>
                <a:gd name="T2" fmla="*/ 203 w 407"/>
                <a:gd name="T3" fmla="*/ 407 h 407"/>
                <a:gd name="T4" fmla="*/ 0 w 407"/>
                <a:gd name="T5" fmla="*/ 203 h 407"/>
                <a:gd name="T6" fmla="*/ 203 w 407"/>
                <a:gd name="T7" fmla="*/ 0 h 407"/>
                <a:gd name="T8" fmla="*/ 407 w 407"/>
                <a:gd name="T9" fmla="*/ 203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" h="407">
                  <a:moveTo>
                    <a:pt x="407" y="203"/>
                  </a:moveTo>
                  <a:lnTo>
                    <a:pt x="203" y="407"/>
                  </a:lnTo>
                  <a:lnTo>
                    <a:pt x="0" y="203"/>
                  </a:lnTo>
                  <a:lnTo>
                    <a:pt x="203" y="0"/>
                  </a:lnTo>
                  <a:lnTo>
                    <a:pt x="407" y="20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61"/>
            <p:cNvSpPr>
              <a:spLocks noEditPoints="1"/>
            </p:cNvSpPr>
            <p:nvPr/>
          </p:nvSpPr>
          <p:spPr bwMode="auto">
            <a:xfrm>
              <a:off x="2884488" y="11113"/>
              <a:ext cx="1839913" cy="3322638"/>
            </a:xfrm>
            <a:custGeom>
              <a:avLst/>
              <a:gdLst>
                <a:gd name="T0" fmla="*/ 4 w 1159"/>
                <a:gd name="T1" fmla="*/ 1166 h 2093"/>
                <a:gd name="T2" fmla="*/ 0 w 1159"/>
                <a:gd name="T3" fmla="*/ 1171 h 2093"/>
                <a:gd name="T4" fmla="*/ 921 w 1159"/>
                <a:gd name="T5" fmla="*/ 2093 h 2093"/>
                <a:gd name="T6" fmla="*/ 1159 w 1159"/>
                <a:gd name="T7" fmla="*/ 1855 h 2093"/>
                <a:gd name="T8" fmla="*/ 1159 w 1159"/>
                <a:gd name="T9" fmla="*/ 1846 h 2093"/>
                <a:gd name="T10" fmla="*/ 921 w 1159"/>
                <a:gd name="T11" fmla="*/ 2084 h 2093"/>
                <a:gd name="T12" fmla="*/ 4 w 1159"/>
                <a:gd name="T13" fmla="*/ 1166 h 2093"/>
                <a:gd name="T14" fmla="*/ 478 w 1159"/>
                <a:gd name="T15" fmla="*/ 0 h 2093"/>
                <a:gd name="T16" fmla="*/ 469 w 1159"/>
                <a:gd name="T17" fmla="*/ 0 h 2093"/>
                <a:gd name="T18" fmla="*/ 52 w 1159"/>
                <a:gd name="T19" fmla="*/ 417 h 2093"/>
                <a:gd name="T20" fmla="*/ 56 w 1159"/>
                <a:gd name="T21" fmla="*/ 421 h 2093"/>
                <a:gd name="T22" fmla="*/ 478 w 1159"/>
                <a:gd name="T23" fmla="*/ 0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9" h="2093">
                  <a:moveTo>
                    <a:pt x="4" y="1166"/>
                  </a:moveTo>
                  <a:lnTo>
                    <a:pt x="0" y="1171"/>
                  </a:lnTo>
                  <a:lnTo>
                    <a:pt x="921" y="2093"/>
                  </a:lnTo>
                  <a:lnTo>
                    <a:pt x="1159" y="1855"/>
                  </a:lnTo>
                  <a:lnTo>
                    <a:pt x="1159" y="1846"/>
                  </a:lnTo>
                  <a:lnTo>
                    <a:pt x="921" y="2084"/>
                  </a:lnTo>
                  <a:lnTo>
                    <a:pt x="4" y="1166"/>
                  </a:lnTo>
                  <a:close/>
                  <a:moveTo>
                    <a:pt x="478" y="0"/>
                  </a:moveTo>
                  <a:lnTo>
                    <a:pt x="469" y="0"/>
                  </a:lnTo>
                  <a:lnTo>
                    <a:pt x="52" y="417"/>
                  </a:lnTo>
                  <a:lnTo>
                    <a:pt x="56" y="421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5"/>
            <p:cNvSpPr>
              <a:spLocks noEditPoints="1"/>
            </p:cNvSpPr>
            <p:nvPr/>
          </p:nvSpPr>
          <p:spPr bwMode="auto">
            <a:xfrm>
              <a:off x="426691" y="178768"/>
              <a:ext cx="3132043" cy="5395567"/>
            </a:xfrm>
            <a:custGeom>
              <a:avLst/>
              <a:gdLst>
                <a:gd name="T0" fmla="*/ 1638 w 1749"/>
                <a:gd name="T1" fmla="*/ 1639 h 3013"/>
                <a:gd name="T2" fmla="*/ 1634 w 1749"/>
                <a:gd name="T3" fmla="*/ 1643 h 3013"/>
                <a:gd name="T4" fmla="*/ 1740 w 1749"/>
                <a:gd name="T5" fmla="*/ 1749 h 3013"/>
                <a:gd name="T6" fmla="*/ 477 w 1749"/>
                <a:gd name="T7" fmla="*/ 3013 h 3013"/>
                <a:gd name="T8" fmla="*/ 486 w 1749"/>
                <a:gd name="T9" fmla="*/ 3013 h 3013"/>
                <a:gd name="T10" fmla="*/ 1749 w 1749"/>
                <a:gd name="T11" fmla="*/ 1749 h 3013"/>
                <a:gd name="T12" fmla="*/ 1638 w 1749"/>
                <a:gd name="T13" fmla="*/ 1639 h 3013"/>
                <a:gd name="T14" fmla="*/ 518 w 1749"/>
                <a:gd name="T15" fmla="*/ 518 h 3013"/>
                <a:gd name="T16" fmla="*/ 513 w 1749"/>
                <a:gd name="T17" fmla="*/ 523 h 3013"/>
                <a:gd name="T18" fmla="*/ 597 w 1749"/>
                <a:gd name="T19" fmla="*/ 606 h 3013"/>
                <a:gd name="T20" fmla="*/ 602 w 1749"/>
                <a:gd name="T21" fmla="*/ 602 h 3013"/>
                <a:gd name="T22" fmla="*/ 518 w 1749"/>
                <a:gd name="T23" fmla="*/ 518 h 3013"/>
                <a:gd name="T24" fmla="*/ 0 w 1749"/>
                <a:gd name="T25" fmla="*/ 0 h 3013"/>
                <a:gd name="T26" fmla="*/ 0 w 1749"/>
                <a:gd name="T27" fmla="*/ 0 h 3013"/>
                <a:gd name="T28" fmla="*/ 0 w 1749"/>
                <a:gd name="T29" fmla="*/ 9 h 3013"/>
                <a:gd name="T30" fmla="*/ 0 w 1749"/>
                <a:gd name="T31" fmla="*/ 9 h 3013"/>
                <a:gd name="T32" fmla="*/ 211 w 1749"/>
                <a:gd name="T33" fmla="*/ 219 h 3013"/>
                <a:gd name="T34" fmla="*/ 215 w 1749"/>
                <a:gd name="T35" fmla="*/ 215 h 3013"/>
                <a:gd name="T36" fmla="*/ 3 w 1749"/>
                <a:gd name="T37" fmla="*/ 2 h 3013"/>
                <a:gd name="T38" fmla="*/ 0 w 1749"/>
                <a:gd name="T39" fmla="*/ 0 h 3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49" h="3013">
                  <a:moveTo>
                    <a:pt x="1638" y="1639"/>
                  </a:moveTo>
                  <a:lnTo>
                    <a:pt x="1634" y="1643"/>
                  </a:lnTo>
                  <a:lnTo>
                    <a:pt x="1740" y="1749"/>
                  </a:lnTo>
                  <a:lnTo>
                    <a:pt x="477" y="3013"/>
                  </a:lnTo>
                  <a:lnTo>
                    <a:pt x="486" y="3013"/>
                  </a:lnTo>
                  <a:lnTo>
                    <a:pt x="1749" y="1749"/>
                  </a:lnTo>
                  <a:lnTo>
                    <a:pt x="1638" y="1639"/>
                  </a:lnTo>
                  <a:close/>
                  <a:moveTo>
                    <a:pt x="518" y="518"/>
                  </a:moveTo>
                  <a:lnTo>
                    <a:pt x="513" y="523"/>
                  </a:lnTo>
                  <a:lnTo>
                    <a:pt x="597" y="606"/>
                  </a:lnTo>
                  <a:lnTo>
                    <a:pt x="602" y="602"/>
                  </a:lnTo>
                  <a:lnTo>
                    <a:pt x="518" y="51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11" y="219"/>
                  </a:lnTo>
                  <a:lnTo>
                    <a:pt x="215" y="2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D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4"/>
            <p:cNvSpPr/>
            <p:nvPr/>
          </p:nvSpPr>
          <p:spPr bwMode="auto">
            <a:xfrm>
              <a:off x="3478213" y="2135188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492251" y="846138"/>
              <a:ext cx="2413000" cy="2414588"/>
              <a:chOff x="1492251" y="846138"/>
              <a:chExt cx="2413000" cy="2414588"/>
            </a:xfrm>
          </p:grpSpPr>
          <p:sp>
            <p:nvSpPr>
              <p:cNvPr id="22" name="Freeform 73"/>
              <p:cNvSpPr/>
              <p:nvPr/>
            </p:nvSpPr>
            <p:spPr bwMode="auto">
              <a:xfrm>
                <a:off x="1492251" y="846138"/>
                <a:ext cx="2413000" cy="24145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73"/>
              <p:cNvSpPr/>
              <p:nvPr/>
            </p:nvSpPr>
            <p:spPr bwMode="auto">
              <a:xfrm>
                <a:off x="1660292" y="1025526"/>
                <a:ext cx="2057634" cy="2058988"/>
              </a:xfrm>
              <a:custGeom>
                <a:avLst/>
                <a:gdLst>
                  <a:gd name="T0" fmla="*/ 1520 w 1520"/>
                  <a:gd name="T1" fmla="*/ 761 h 1521"/>
                  <a:gd name="T2" fmla="*/ 760 w 1520"/>
                  <a:gd name="T3" fmla="*/ 1521 h 1521"/>
                  <a:gd name="T4" fmla="*/ 0 w 1520"/>
                  <a:gd name="T5" fmla="*/ 761 h 1521"/>
                  <a:gd name="T6" fmla="*/ 760 w 1520"/>
                  <a:gd name="T7" fmla="*/ 0 h 1521"/>
                  <a:gd name="T8" fmla="*/ 1520 w 1520"/>
                  <a:gd name="T9" fmla="*/ 761 h 1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0" h="1521">
                    <a:moveTo>
                      <a:pt x="1520" y="761"/>
                    </a:moveTo>
                    <a:lnTo>
                      <a:pt x="760" y="1521"/>
                    </a:lnTo>
                    <a:lnTo>
                      <a:pt x="0" y="761"/>
                    </a:lnTo>
                    <a:lnTo>
                      <a:pt x="760" y="0"/>
                    </a:lnTo>
                    <a:lnTo>
                      <a:pt x="1520" y="761"/>
                    </a:lnTo>
                    <a:close/>
                  </a:path>
                </a:pathLst>
              </a:custGeom>
              <a:blipFill dpi="0" rotWithShape="1">
                <a:blip r:embed="rId3" cstate="screen"/>
                <a:srcRect/>
                <a:stretch>
                  <a:fillRect/>
                </a:stretch>
              </a:blip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/>
              </a:p>
            </p:txBody>
          </p:sp>
        </p:grpSp>
        <p:sp>
          <p:nvSpPr>
            <p:cNvPr id="20" name="Freeform 74"/>
            <p:cNvSpPr/>
            <p:nvPr/>
          </p:nvSpPr>
          <p:spPr bwMode="auto">
            <a:xfrm>
              <a:off x="988214" y="2949729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74"/>
            <p:cNvSpPr/>
            <p:nvPr/>
          </p:nvSpPr>
          <p:spPr bwMode="auto">
            <a:xfrm>
              <a:off x="2455941" y="4322835"/>
              <a:ext cx="466336" cy="465617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6" name="Freeform 60"/>
          <p:cNvSpPr/>
          <p:nvPr/>
        </p:nvSpPr>
        <p:spPr bwMode="auto">
          <a:xfrm>
            <a:off x="1656349" y="5442841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Freeform 74"/>
          <p:cNvSpPr/>
          <p:nvPr/>
        </p:nvSpPr>
        <p:spPr bwMode="auto">
          <a:xfrm>
            <a:off x="4273146" y="5460958"/>
            <a:ext cx="1735506" cy="1732831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Freeform 60"/>
          <p:cNvSpPr/>
          <p:nvPr/>
        </p:nvSpPr>
        <p:spPr bwMode="auto">
          <a:xfrm>
            <a:off x="-4925183" y="1401160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" name="Freeform 60"/>
          <p:cNvSpPr/>
          <p:nvPr/>
        </p:nvSpPr>
        <p:spPr bwMode="auto">
          <a:xfrm>
            <a:off x="6129106" y="1402957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976098" y="1599908"/>
            <a:ext cx="5683251" cy="2421564"/>
            <a:chOff x="5941193" y="2117080"/>
            <a:chExt cx="5285928" cy="2421564"/>
          </a:xfrm>
        </p:grpSpPr>
        <p:sp>
          <p:nvSpPr>
            <p:cNvPr id="3" name="矩形 2"/>
            <p:cNvSpPr/>
            <p:nvPr/>
          </p:nvSpPr>
          <p:spPr>
            <a:xfrm>
              <a:off x="5941193" y="3461426"/>
              <a:ext cx="520835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 smtClean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论文相似性检测审批反馈表</a:t>
              </a:r>
              <a:endParaRPr lang="en-US" altLang="zh-CN" sz="32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spc="300" dirty="0" smtClean="0">
                  <a:solidFill>
                    <a:srgbClr val="3333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学生操作手册</a:t>
              </a:r>
              <a:endParaRPr lang="zh-CN" altLang="en-US" sz="3200" b="1" spc="3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561227" y="2117080"/>
              <a:ext cx="3665894" cy="1445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8800" spc="300" dirty="0" smtClean="0">
                  <a:latin typeface="POLYA Regular" panose="00000500000000000000" pitchFamily="50" charset="0"/>
                  <a:ea typeface="微软雅黑" panose="020B0503020204020204" pitchFamily="34" charset="-122"/>
                  <a:cs typeface="+mn-ea"/>
                  <a:sym typeface="+mn-lt"/>
                </a:rPr>
                <a:t>MBA</a:t>
              </a:r>
              <a:endParaRPr lang="zh-CN" altLang="en-US" sz="8800" spc="300" dirty="0">
                <a:latin typeface="POLYA Regular" panose="00000500000000000000" pitchFamily="50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0" y="0"/>
            <a:ext cx="4110273" cy="1412341"/>
          </a:xfrm>
          <a:prstGeom prst="rect">
            <a:avLst/>
          </a:prstGeom>
          <a:solidFill>
            <a:srgbClr val="0064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2" name="图片 31" descr="透明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196" y="-171933"/>
            <a:ext cx="3248244" cy="1509862"/>
          </a:xfrm>
          <a:prstGeom prst="rect">
            <a:avLst/>
          </a:prstGeom>
        </p:spPr>
      </p:pic>
      <p:sp>
        <p:nvSpPr>
          <p:cNvPr id="33" name="Freeform 60"/>
          <p:cNvSpPr/>
          <p:nvPr/>
        </p:nvSpPr>
        <p:spPr bwMode="auto">
          <a:xfrm>
            <a:off x="0" y="3815652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74"/>
          <p:cNvSpPr/>
          <p:nvPr/>
        </p:nvSpPr>
        <p:spPr bwMode="auto">
          <a:xfrm>
            <a:off x="506964" y="333668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847" y="3535782"/>
            <a:ext cx="8700094" cy="308128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644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进入表单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3" name="Group 36"/>
          <p:cNvGrpSpPr/>
          <p:nvPr/>
        </p:nvGrpSpPr>
        <p:grpSpPr>
          <a:xfrm>
            <a:off x="3136735" y="337425"/>
            <a:ext cx="7665378" cy="1110043"/>
            <a:chOff x="5063470" y="2127313"/>
            <a:chExt cx="3953383" cy="1110043"/>
          </a:xfrm>
        </p:grpSpPr>
        <p:sp>
          <p:nvSpPr>
            <p:cNvPr id="54" name="TextBox 9"/>
            <p:cNvSpPr txBox="1"/>
            <p:nvPr/>
          </p:nvSpPr>
          <p:spPr>
            <a:xfrm>
              <a:off x="5063471" y="2591025"/>
              <a:ext cx="39533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方法一：打开链接</a:t>
              </a:r>
              <a:r>
                <a:rPr lang="id-ID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4"/>
                </a:rPr>
                <a:t>https</a:t>
              </a:r>
              <a:r>
                <a:rPr lang="id-ID" sz="12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4"/>
                </a:rPr>
                <a:t>://</a:t>
              </a:r>
              <a:r>
                <a:rPr lang="id-ID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  <a:hlinkClick r:id="rId4"/>
                </a:rPr>
                <a:t>pro.formtalk.net/outerContract.do?method=portal&amp;id=6037482ef0eeb82f840b6a11</a:t>
              </a:r>
              <a:endParaRPr lang="en-US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r>
                <a:rPr lang="zh-CN" altLang="en-US" sz="1200" dirty="0" smtClean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方法二：扫描二维码</a:t>
              </a:r>
              <a:endPara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5" name="Title 1"/>
            <p:cNvSpPr txBox="1"/>
            <p:nvPr/>
          </p:nvSpPr>
          <p:spPr>
            <a:xfrm>
              <a:off x="5063470" y="2127313"/>
              <a:ext cx="3621979" cy="321368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0" i="0" kern="1200">
                  <a:solidFill>
                    <a:schemeClr val="bg1">
                      <a:lumMod val="50000"/>
                    </a:schemeClr>
                  </a:solidFill>
                  <a:latin typeface="Neris Thin" panose="00000300000000000000" pitchFamily="50" charset="0"/>
                  <a:ea typeface="Gulim" pitchFamily="34" charset="-127"/>
                  <a:cs typeface="+mj-cs"/>
                </a:defRPr>
              </a:lvl1pPr>
            </a:lstStyle>
            <a:p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进入表单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24" name="直接箭头连接符 23"/>
          <p:cNvCxnSpPr/>
          <p:nvPr/>
        </p:nvCxnSpPr>
        <p:spPr>
          <a:xfrm flipH="1" flipV="1">
            <a:off x="4476997" y="4667004"/>
            <a:ext cx="5681281" cy="18141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158277" y="4417663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论文相似性检测审批反馈表表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单填写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6246421" y="6161756"/>
            <a:ext cx="3913121" cy="36651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4"/>
          <p:cNvSpPr txBox="1"/>
          <p:nvPr/>
        </p:nvSpPr>
        <p:spPr>
          <a:xfrm>
            <a:off x="10159540" y="5930924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审批反馈结果查询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TextBox 24"/>
          <p:cNvSpPr txBox="1"/>
          <p:nvPr/>
        </p:nvSpPr>
        <p:spPr>
          <a:xfrm>
            <a:off x="529768" y="5912691"/>
            <a:ext cx="1780413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论文相似性检测审批反馈表扫描二维码填写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" y="3904402"/>
            <a:ext cx="2018271" cy="2018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196" y="1842728"/>
            <a:ext cx="4343400" cy="31242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122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登录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53" name="Group 36"/>
          <p:cNvGrpSpPr/>
          <p:nvPr/>
        </p:nvGrpSpPr>
        <p:grpSpPr>
          <a:xfrm>
            <a:off x="3136737" y="801137"/>
            <a:ext cx="9965296" cy="668515"/>
            <a:chOff x="5063471" y="2591025"/>
            <a:chExt cx="5139555" cy="668515"/>
          </a:xfrm>
        </p:grpSpPr>
        <p:sp>
          <p:nvSpPr>
            <p:cNvPr id="54" name="TextBox 9"/>
            <p:cNvSpPr txBox="1"/>
            <p:nvPr/>
          </p:nvSpPr>
          <p:spPr>
            <a:xfrm>
              <a:off x="5063471" y="2591025"/>
              <a:ext cx="39340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CN" sz="12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5" name="Title 1"/>
            <p:cNvSpPr txBox="1"/>
            <p:nvPr/>
          </p:nvSpPr>
          <p:spPr>
            <a:xfrm>
              <a:off x="6581047" y="2938172"/>
              <a:ext cx="3621979" cy="321368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0" i="0" kern="1200">
                  <a:solidFill>
                    <a:schemeClr val="bg1">
                      <a:lumMod val="50000"/>
                    </a:schemeClr>
                  </a:solidFill>
                  <a:latin typeface="Neris Thin" panose="00000300000000000000" pitchFamily="50" charset="0"/>
                  <a:ea typeface="Gulim" pitchFamily="34" charset="-127"/>
                  <a:cs typeface="+mj-cs"/>
                </a:defRPr>
              </a:lvl1pPr>
            </a:lstStyle>
            <a:p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登录表单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cxnSp>
        <p:nvCxnSpPr>
          <p:cNvPr id="24" name="直接箭头连接符 23"/>
          <p:cNvCxnSpPr/>
          <p:nvPr/>
        </p:nvCxnSpPr>
        <p:spPr>
          <a:xfrm flipH="1" flipV="1">
            <a:off x="7936523" y="3259080"/>
            <a:ext cx="2595691" cy="36650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532213" y="3028248"/>
            <a:ext cx="1542556" cy="461665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输入手机号及手机验证码登录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43463" y="982027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-1966249" y="2190477"/>
            <a:ext cx="4453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首次提交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TextBox 9"/>
          <p:cNvSpPr txBox="1"/>
          <p:nvPr/>
        </p:nvSpPr>
        <p:spPr>
          <a:xfrm>
            <a:off x="3136737" y="801137"/>
            <a:ext cx="7627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4"/>
          <p:cNvSpPr/>
          <p:nvPr/>
        </p:nvSpPr>
        <p:spPr bwMode="auto">
          <a:xfrm>
            <a:off x="10953643" y="4746074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TextBox 45"/>
          <p:cNvSpPr txBox="1"/>
          <p:nvPr/>
        </p:nvSpPr>
        <p:spPr>
          <a:xfrm>
            <a:off x="9229011" y="3804827"/>
            <a:ext cx="1824809" cy="646331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填写邮箱、论文题目，上传论文附件，然后提交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86" y="939636"/>
            <a:ext cx="5596773" cy="5046271"/>
          </a:xfrm>
          <a:prstGeom prst="rect">
            <a:avLst/>
          </a:prstGeom>
        </p:spPr>
      </p:pic>
      <p:cxnSp>
        <p:nvCxnSpPr>
          <p:cNvPr id="20" name="直接箭头连接符 19"/>
          <p:cNvCxnSpPr>
            <a:stCxn id="19" idx="1"/>
          </p:cNvCxnSpPr>
          <p:nvPr/>
        </p:nvCxnSpPr>
        <p:spPr>
          <a:xfrm flipH="1">
            <a:off x="8559549" y="4127993"/>
            <a:ext cx="669462" cy="47448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039" y="2259202"/>
            <a:ext cx="4087785" cy="4093923"/>
          </a:xfrm>
          <a:prstGeom prst="rect">
            <a:avLst/>
          </a:prstGeom>
        </p:spPr>
      </p:pic>
      <p:sp>
        <p:nvSpPr>
          <p:cNvPr id="13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74"/>
          <p:cNvSpPr/>
          <p:nvPr/>
        </p:nvSpPr>
        <p:spPr bwMode="auto">
          <a:xfrm>
            <a:off x="601049" y="5413060"/>
            <a:ext cx="2898290" cy="2889879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60"/>
          <p:cNvSpPr/>
          <p:nvPr/>
        </p:nvSpPr>
        <p:spPr bwMode="auto">
          <a:xfrm>
            <a:off x="0" y="5869518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Freeform 74"/>
          <p:cNvSpPr/>
          <p:nvPr/>
        </p:nvSpPr>
        <p:spPr bwMode="auto">
          <a:xfrm>
            <a:off x="10981559" y="5707976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TextBox 9"/>
          <p:cNvSpPr txBox="1"/>
          <p:nvPr/>
        </p:nvSpPr>
        <p:spPr>
          <a:xfrm>
            <a:off x="3282792" y="271108"/>
            <a:ext cx="5933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方法一：通过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邮箱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查看反馈结果</a:t>
            </a:r>
            <a:endParaRPr lang="en-US" sz="16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方法二：通过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研究生全生命周期平台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的反馈查看链接查看结果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67136" y="88863"/>
            <a:ext cx="3278747" cy="2892856"/>
            <a:chOff x="1039093" y="743787"/>
            <a:chExt cx="3452813" cy="3292475"/>
          </a:xfrm>
        </p:grpSpPr>
        <p:sp>
          <p:nvSpPr>
            <p:cNvPr id="24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687037" y="1261126"/>
            <a:ext cx="1841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查看结果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31" name="直接箭头连接符 30"/>
          <p:cNvCxnSpPr>
            <a:stCxn id="32" idx="1"/>
          </p:cNvCxnSpPr>
          <p:nvPr/>
        </p:nvCxnSpPr>
        <p:spPr>
          <a:xfrm flipH="1" flipV="1">
            <a:off x="7825839" y="2910793"/>
            <a:ext cx="1077327" cy="6146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4"/>
          <p:cNvSpPr txBox="1"/>
          <p:nvPr/>
        </p:nvSpPr>
        <p:spPr>
          <a:xfrm>
            <a:off x="8903166" y="2778439"/>
            <a:ext cx="1542556" cy="276999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导师审核意见</a:t>
            </a:r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H="1">
            <a:off x="7825840" y="4134806"/>
            <a:ext cx="1077326" cy="67352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24"/>
          <p:cNvSpPr txBox="1"/>
          <p:nvPr/>
        </p:nvSpPr>
        <p:spPr>
          <a:xfrm>
            <a:off x="8921941" y="3772431"/>
            <a:ext cx="2994020" cy="1754326"/>
          </a:xfrm>
          <a:prstGeom prst="rect">
            <a:avLst/>
          </a:prstGeom>
          <a:solidFill>
            <a:srgbClr val="006470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中心审核意见</a:t>
            </a:r>
            <a:endParaRPr lang="en-US" alt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“通过”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，即完成提交。</a:t>
            </a: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“二次修改”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，需进行论文修改，然后按照“二次修改提交”步骤进行论文二次提交。</a:t>
            </a:r>
          </a:p>
          <a:p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本学期不通过”，需等下一学期才能再次提交。</a:t>
            </a:r>
          </a:p>
          <a:p>
            <a:r>
              <a:rPr lang="zh-CN" alt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收到后请下载相似性检测</a:t>
            </a:r>
            <a:r>
              <a:rPr lang="zh-CN" alt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报告。</a:t>
            </a:r>
            <a:endParaRPr lang="zh-CN" alt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endParaRPr lang="id-ID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68" y="3032078"/>
            <a:ext cx="4834642" cy="3235032"/>
          </a:xfrm>
          <a:prstGeom prst="rect">
            <a:avLst/>
          </a:prstGeom>
        </p:spPr>
      </p:pic>
      <p:cxnSp>
        <p:nvCxnSpPr>
          <p:cNvPr id="21" name="直接箭头连接符 20"/>
          <p:cNvCxnSpPr/>
          <p:nvPr/>
        </p:nvCxnSpPr>
        <p:spPr>
          <a:xfrm flipV="1">
            <a:off x="4473927" y="5526757"/>
            <a:ext cx="1125281" cy="421234"/>
          </a:xfrm>
          <a:prstGeom prst="straightConnector1">
            <a:avLst/>
          </a:prstGeom>
          <a:ln w="19050">
            <a:solidFill>
              <a:srgbClr val="00A99D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31587" y="939636"/>
            <a:ext cx="3278747" cy="2892856"/>
            <a:chOff x="1039093" y="743787"/>
            <a:chExt cx="3452813" cy="3292475"/>
          </a:xfrm>
        </p:grpSpPr>
        <p:sp>
          <p:nvSpPr>
            <p:cNvPr id="7" name="Freeform 52"/>
            <p:cNvSpPr/>
            <p:nvPr/>
          </p:nvSpPr>
          <p:spPr bwMode="auto">
            <a:xfrm>
              <a:off x="1039093" y="1567699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8 w 1037"/>
                <a:gd name="T3" fmla="*/ 1037 h 1037"/>
                <a:gd name="T4" fmla="*/ 0 w 1037"/>
                <a:gd name="T5" fmla="*/ 519 h 1037"/>
                <a:gd name="T6" fmla="*/ 518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8" y="1037"/>
                  </a:lnTo>
                  <a:lnTo>
                    <a:pt x="0" y="519"/>
                  </a:lnTo>
                  <a:lnTo>
                    <a:pt x="518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6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Freeform 54"/>
            <p:cNvSpPr/>
            <p:nvPr/>
          </p:nvSpPr>
          <p:spPr bwMode="auto">
            <a:xfrm>
              <a:off x="1861418" y="743787"/>
              <a:ext cx="1646238" cy="1646238"/>
            </a:xfrm>
            <a:custGeom>
              <a:avLst/>
              <a:gdLst>
                <a:gd name="T0" fmla="*/ 1037 w 1037"/>
                <a:gd name="T1" fmla="*/ 519 h 1037"/>
                <a:gd name="T2" fmla="*/ 519 w 1037"/>
                <a:gd name="T3" fmla="*/ 1037 h 1037"/>
                <a:gd name="T4" fmla="*/ 0 w 1037"/>
                <a:gd name="T5" fmla="*/ 519 h 1037"/>
                <a:gd name="T6" fmla="*/ 519 w 1037"/>
                <a:gd name="T7" fmla="*/ 0 h 1037"/>
                <a:gd name="T8" fmla="*/ 1037 w 1037"/>
                <a:gd name="T9" fmla="*/ 519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7">
                  <a:moveTo>
                    <a:pt x="1037" y="519"/>
                  </a:moveTo>
                  <a:lnTo>
                    <a:pt x="519" y="1037"/>
                  </a:lnTo>
                  <a:lnTo>
                    <a:pt x="0" y="519"/>
                  </a:lnTo>
                  <a:lnTo>
                    <a:pt x="519" y="0"/>
                  </a:lnTo>
                  <a:lnTo>
                    <a:pt x="1037" y="519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8"/>
            <p:cNvSpPr/>
            <p:nvPr/>
          </p:nvSpPr>
          <p:spPr bwMode="auto">
            <a:xfrm>
              <a:off x="1861418" y="2391612"/>
              <a:ext cx="1646238" cy="1644650"/>
            </a:xfrm>
            <a:custGeom>
              <a:avLst/>
              <a:gdLst>
                <a:gd name="T0" fmla="*/ 1037 w 1037"/>
                <a:gd name="T1" fmla="*/ 518 h 1036"/>
                <a:gd name="T2" fmla="*/ 519 w 1037"/>
                <a:gd name="T3" fmla="*/ 1036 h 1036"/>
                <a:gd name="T4" fmla="*/ 0 w 1037"/>
                <a:gd name="T5" fmla="*/ 518 h 1036"/>
                <a:gd name="T6" fmla="*/ 519 w 1037"/>
                <a:gd name="T7" fmla="*/ 0 h 1036"/>
                <a:gd name="T8" fmla="*/ 1037 w 1037"/>
                <a:gd name="T9" fmla="*/ 518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7" h="1036">
                  <a:moveTo>
                    <a:pt x="1037" y="518"/>
                  </a:moveTo>
                  <a:lnTo>
                    <a:pt x="519" y="1036"/>
                  </a:lnTo>
                  <a:lnTo>
                    <a:pt x="0" y="518"/>
                  </a:lnTo>
                  <a:lnTo>
                    <a:pt x="519" y="0"/>
                  </a:lnTo>
                  <a:lnTo>
                    <a:pt x="1037" y="518"/>
                  </a:lnTo>
                  <a:close/>
                </a:path>
              </a:pathLst>
            </a:custGeom>
            <a:solidFill>
              <a:srgbClr val="0095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73"/>
            <p:cNvSpPr/>
            <p:nvPr/>
          </p:nvSpPr>
          <p:spPr bwMode="auto">
            <a:xfrm>
              <a:off x="1475656" y="1183524"/>
              <a:ext cx="2413000" cy="2414588"/>
            </a:xfrm>
            <a:custGeom>
              <a:avLst/>
              <a:gdLst>
                <a:gd name="T0" fmla="*/ 1520 w 1520"/>
                <a:gd name="T1" fmla="*/ 761 h 1521"/>
                <a:gd name="T2" fmla="*/ 760 w 1520"/>
                <a:gd name="T3" fmla="*/ 1521 h 1521"/>
                <a:gd name="T4" fmla="*/ 0 w 1520"/>
                <a:gd name="T5" fmla="*/ 761 h 1521"/>
                <a:gd name="T6" fmla="*/ 760 w 1520"/>
                <a:gd name="T7" fmla="*/ 0 h 1521"/>
                <a:gd name="T8" fmla="*/ 1520 w 1520"/>
                <a:gd name="T9" fmla="*/ 76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" h="1521">
                  <a:moveTo>
                    <a:pt x="1520" y="761"/>
                  </a:moveTo>
                  <a:lnTo>
                    <a:pt x="760" y="1521"/>
                  </a:lnTo>
                  <a:lnTo>
                    <a:pt x="0" y="761"/>
                  </a:lnTo>
                  <a:lnTo>
                    <a:pt x="760" y="0"/>
                  </a:lnTo>
                  <a:lnTo>
                    <a:pt x="1520" y="7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4"/>
            <p:cNvSpPr/>
            <p:nvPr/>
          </p:nvSpPr>
          <p:spPr bwMode="auto">
            <a:xfrm>
              <a:off x="3461618" y="2472574"/>
              <a:ext cx="1030288" cy="1028700"/>
            </a:xfrm>
            <a:custGeom>
              <a:avLst/>
              <a:gdLst>
                <a:gd name="T0" fmla="*/ 649 w 649"/>
                <a:gd name="T1" fmla="*/ 324 h 648"/>
                <a:gd name="T2" fmla="*/ 325 w 649"/>
                <a:gd name="T3" fmla="*/ 648 h 648"/>
                <a:gd name="T4" fmla="*/ 0 w 649"/>
                <a:gd name="T5" fmla="*/ 324 h 648"/>
                <a:gd name="T6" fmla="*/ 325 w 649"/>
                <a:gd name="T7" fmla="*/ 0 h 648"/>
                <a:gd name="T8" fmla="*/ 649 w 649"/>
                <a:gd name="T9" fmla="*/ 3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9" h="648">
                  <a:moveTo>
                    <a:pt x="649" y="324"/>
                  </a:moveTo>
                  <a:lnTo>
                    <a:pt x="325" y="648"/>
                  </a:lnTo>
                  <a:lnTo>
                    <a:pt x="0" y="324"/>
                  </a:lnTo>
                  <a:lnTo>
                    <a:pt x="325" y="0"/>
                  </a:lnTo>
                  <a:lnTo>
                    <a:pt x="649" y="324"/>
                  </a:lnTo>
                  <a:close/>
                </a:path>
              </a:pathLst>
            </a:custGeom>
            <a:solidFill>
              <a:srgbClr val="49B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/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799" y="1894733"/>
            <a:ext cx="4305805" cy="4594533"/>
          </a:xfrm>
          <a:prstGeom prst="rect">
            <a:avLst/>
          </a:prstGeom>
        </p:spPr>
      </p:pic>
      <p:sp>
        <p:nvSpPr>
          <p:cNvPr id="52" name="矩形 51"/>
          <p:cNvSpPr/>
          <p:nvPr/>
        </p:nvSpPr>
        <p:spPr>
          <a:xfrm>
            <a:off x="741467" y="2058904"/>
            <a:ext cx="18630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二次修改</a:t>
            </a:r>
            <a:endParaRPr lang="en-US" altLang="zh-CN" sz="2800" b="1" spc="300" dirty="0" smtClean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提交 </a:t>
            </a:r>
            <a:endParaRPr lang="zh-CN" altLang="en-US" sz="2800" b="1" spc="3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TextBox 9"/>
          <p:cNvSpPr txBox="1"/>
          <p:nvPr/>
        </p:nvSpPr>
        <p:spPr>
          <a:xfrm>
            <a:off x="3136737" y="801137"/>
            <a:ext cx="7627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2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Freeform 60"/>
          <p:cNvSpPr/>
          <p:nvPr/>
        </p:nvSpPr>
        <p:spPr bwMode="auto">
          <a:xfrm>
            <a:off x="10242907" y="474924"/>
            <a:ext cx="646113" cy="646113"/>
          </a:xfrm>
          <a:custGeom>
            <a:avLst/>
            <a:gdLst>
              <a:gd name="T0" fmla="*/ 407 w 407"/>
              <a:gd name="T1" fmla="*/ 203 h 407"/>
              <a:gd name="T2" fmla="*/ 203 w 407"/>
              <a:gd name="T3" fmla="*/ 407 h 407"/>
              <a:gd name="T4" fmla="*/ 0 w 407"/>
              <a:gd name="T5" fmla="*/ 203 h 407"/>
              <a:gd name="T6" fmla="*/ 203 w 407"/>
              <a:gd name="T7" fmla="*/ 0 h 407"/>
              <a:gd name="T8" fmla="*/ 407 w 407"/>
              <a:gd name="T9" fmla="*/ 203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" h="407">
                <a:moveTo>
                  <a:pt x="407" y="203"/>
                </a:moveTo>
                <a:lnTo>
                  <a:pt x="203" y="407"/>
                </a:lnTo>
                <a:lnTo>
                  <a:pt x="0" y="203"/>
                </a:lnTo>
                <a:lnTo>
                  <a:pt x="203" y="0"/>
                </a:lnTo>
                <a:lnTo>
                  <a:pt x="407" y="203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74"/>
          <p:cNvSpPr/>
          <p:nvPr/>
        </p:nvSpPr>
        <p:spPr bwMode="auto">
          <a:xfrm>
            <a:off x="10885673" y="0"/>
            <a:ext cx="1030288" cy="1028700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4"/>
          <p:cNvSpPr/>
          <p:nvPr/>
        </p:nvSpPr>
        <p:spPr bwMode="auto">
          <a:xfrm>
            <a:off x="10953643" y="4746074"/>
            <a:ext cx="457243" cy="456538"/>
          </a:xfrm>
          <a:custGeom>
            <a:avLst/>
            <a:gdLst>
              <a:gd name="T0" fmla="*/ 649 w 649"/>
              <a:gd name="T1" fmla="*/ 324 h 648"/>
              <a:gd name="T2" fmla="*/ 325 w 649"/>
              <a:gd name="T3" fmla="*/ 648 h 648"/>
              <a:gd name="T4" fmla="*/ 0 w 649"/>
              <a:gd name="T5" fmla="*/ 324 h 648"/>
              <a:gd name="T6" fmla="*/ 325 w 649"/>
              <a:gd name="T7" fmla="*/ 0 h 648"/>
              <a:gd name="T8" fmla="*/ 649 w 649"/>
              <a:gd name="T9" fmla="*/ 324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9" h="648">
                <a:moveTo>
                  <a:pt x="649" y="324"/>
                </a:moveTo>
                <a:lnTo>
                  <a:pt x="325" y="648"/>
                </a:lnTo>
                <a:lnTo>
                  <a:pt x="0" y="324"/>
                </a:lnTo>
                <a:lnTo>
                  <a:pt x="325" y="0"/>
                </a:lnTo>
                <a:lnTo>
                  <a:pt x="649" y="324"/>
                </a:lnTo>
                <a:close/>
              </a:path>
            </a:pathLst>
          </a:custGeom>
          <a:solidFill>
            <a:srgbClr val="49BA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7772" y="983816"/>
            <a:ext cx="3848100" cy="5505450"/>
          </a:xfrm>
          <a:prstGeom prst="rect">
            <a:avLst/>
          </a:prstGeom>
        </p:spPr>
      </p:pic>
      <p:cxnSp>
        <p:nvCxnSpPr>
          <p:cNvPr id="20" name="直接箭头连接符 19"/>
          <p:cNvCxnSpPr/>
          <p:nvPr/>
        </p:nvCxnSpPr>
        <p:spPr>
          <a:xfrm flipV="1">
            <a:off x="5985164" y="5082641"/>
            <a:ext cx="1622608" cy="629390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289587" y="4350926"/>
            <a:ext cx="25234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必须使用</a:t>
            </a:r>
            <a:endParaRPr lang="en-US" altLang="zh-CN" sz="2800" b="1" spc="3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谷歌浏览器</a:t>
            </a:r>
            <a:endParaRPr lang="zh-CN" altLang="en-US" sz="2800" b="1" spc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KSO_WPP_MARK_KEY" val="ddd93423-c4b2-4590-b513-cec1e3607b6c"/>
  <p:tag name="COMMONDATA" val="eyJoZGlkIjoiNzE2ZjNiYjJkNTBmODRhNGYxZGRmNTZjODEwNWY2NDEifQ==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宽屏</PresentationFormat>
  <Paragraphs>34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POLYA Regular</vt:lpstr>
      <vt:lpstr>等线</vt:lpstr>
      <vt:lpstr>微软雅黑</vt:lpstr>
      <vt:lpstr>Arial</vt:lpstr>
      <vt:lpstr>Calibri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第一PPT</dc:creator>
  <cp:keywords>www.1ppt.com</cp:keywords>
  <dc:description>www.1ppt.com</dc:description>
  <cp:lastModifiedBy>lenovo</cp:lastModifiedBy>
  <cp:revision>86</cp:revision>
  <dcterms:created xsi:type="dcterms:W3CDTF">2017-11-24T13:19:00Z</dcterms:created>
  <dcterms:modified xsi:type="dcterms:W3CDTF">2024-03-12T06:41:49Z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DF854253BC364F4B9FDA852546942864</vt:lpwstr>
  </property>
  <property fmtid="{D5CDD505-2E9C-101B-9397-08002B2CF9AE}" pid="3" name="KSOProductBuildVer">
    <vt:lpwstr>2052-11.1.0.12970</vt:lpwstr>
  </property>
</Properties>
</file>