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232" autoAdjust="0"/>
  </p:normalViewPr>
  <p:slideViewPr>
    <p:cSldViewPr snapToGrid="0">
      <p:cViewPr>
        <p:scale>
          <a:sx n="75" d="100"/>
          <a:sy n="75" d="100"/>
        </p:scale>
        <p:origin x="787" y="-8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CC9-152D-4CBE-ACAB-EAAED45253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77CD-C4A9-4D23-8E3A-7315BD861F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CC9-152D-4CBE-ACAB-EAAED45253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77CD-C4A9-4D23-8E3A-7315BD861F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CC9-152D-4CBE-ACAB-EAAED45253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77CD-C4A9-4D23-8E3A-7315BD861F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CC9-152D-4CBE-ACAB-EAAED45253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77CD-C4A9-4D23-8E3A-7315BD861F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CC9-152D-4CBE-ACAB-EAAED45253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77CD-C4A9-4D23-8E3A-7315BD861F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CC9-152D-4CBE-ACAB-EAAED45253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77CD-C4A9-4D23-8E3A-7315BD861F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CC9-152D-4CBE-ACAB-EAAED45253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77CD-C4A9-4D23-8E3A-7315BD861F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CC9-152D-4CBE-ACAB-EAAED45253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77CD-C4A9-4D23-8E3A-7315BD861F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CC9-152D-4CBE-ACAB-EAAED45253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77CD-C4A9-4D23-8E3A-7315BD861F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CC9-152D-4CBE-ACAB-EAAED45253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77CD-C4A9-4D23-8E3A-7315BD861F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9CC9-152D-4CBE-ACAB-EAAED45253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77CD-C4A9-4D23-8E3A-7315BD861F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A9CC9-152D-4CBE-ACAB-EAAED45253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F77CD-C4A9-4D23-8E3A-7315BD861F4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/>
          <p:cNvSpPr/>
          <p:nvPr/>
        </p:nvSpPr>
        <p:spPr>
          <a:xfrm>
            <a:off x="106021" y="2202166"/>
            <a:ext cx="446949" cy="252887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en-US" sz="1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团组织关系转接一览图</a:t>
            </a:r>
            <a:endParaRPr lang="zh-CN" altLang="en-US" sz="10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: 圆角 4"/>
          <p:cNvSpPr/>
          <p:nvPr/>
        </p:nvSpPr>
        <p:spPr>
          <a:xfrm>
            <a:off x="765560" y="1985452"/>
            <a:ext cx="1122885" cy="43343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新生团员</a:t>
            </a:r>
            <a:endParaRPr lang="en-US" altLang="zh-CN" sz="1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组织关系转接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矩形: 圆角 5"/>
          <p:cNvSpPr/>
          <p:nvPr/>
        </p:nvSpPr>
        <p:spPr>
          <a:xfrm>
            <a:off x="765560" y="4649139"/>
            <a:ext cx="1244215" cy="43343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转专业、大类分流团员组织关系转接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: 圆角 6"/>
          <p:cNvSpPr/>
          <p:nvPr/>
        </p:nvSpPr>
        <p:spPr>
          <a:xfrm>
            <a:off x="3405214" y="1512150"/>
            <a:ext cx="1200723" cy="138003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年级团总支注册团总支账号</a:t>
            </a:r>
            <a:r>
              <a:rPr lang="en-US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并为下级组织生成“组织注册码” </a:t>
            </a:r>
            <a:r>
              <a:rPr lang="zh-CN" altLang="en-US" sz="1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1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注册时须填写</a:t>
            </a:r>
            <a:r>
              <a:rPr lang="zh-CN" altLang="en-US" sz="1000" b="1" dirty="0">
                <a:solidFill>
                  <a:schemeClr val="accent4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学院团委</a:t>
            </a:r>
            <a:r>
              <a:rPr lang="zh-CN" altLang="en-US" sz="1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提供的“组织注册码”）</a:t>
            </a:r>
            <a:endParaRPr lang="zh-CN" altLang="en-US" sz="1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: 圆角 8"/>
          <p:cNvSpPr/>
          <p:nvPr/>
        </p:nvSpPr>
        <p:spPr>
          <a:xfrm>
            <a:off x="4802879" y="1513069"/>
            <a:ext cx="1122051" cy="137819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各团支部注册支部账号</a:t>
            </a:r>
            <a:r>
              <a:rPr lang="zh-CN" altLang="en-US" sz="1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（注册时须填写</a:t>
            </a:r>
            <a:r>
              <a:rPr lang="zh-CN" altLang="en-US" sz="1000" b="1" dirty="0">
                <a:solidFill>
                  <a:schemeClr val="accent4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年级团总支</a:t>
            </a:r>
            <a:r>
              <a:rPr lang="zh-CN" altLang="en-US" sz="1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提供的“组织注册码”）</a:t>
            </a:r>
            <a:r>
              <a:rPr lang="en-US" altLang="zh-CN" sz="1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注：组织名称规范要求）</a:t>
            </a:r>
            <a:endParaRPr lang="zh-CN" altLang="en-US" sz="1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矩形: 圆角 9"/>
          <p:cNvSpPr/>
          <p:nvPr/>
        </p:nvSpPr>
        <p:spPr>
          <a:xfrm>
            <a:off x="6121872" y="533993"/>
            <a:ext cx="905521" cy="73284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团员的</a:t>
            </a:r>
            <a:r>
              <a:rPr lang="zh-CN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原团组织关系隶属京内团组织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矩形: 圆角 10"/>
          <p:cNvSpPr/>
          <p:nvPr/>
        </p:nvSpPr>
        <p:spPr>
          <a:xfrm>
            <a:off x="6121872" y="1564381"/>
            <a:ext cx="911319" cy="127557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原团组织关系隶属京外团组织</a:t>
            </a:r>
            <a:r>
              <a:rPr lang="zh-CN" altLang="zh-CN" sz="1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  <a:r>
              <a:rPr lang="zh-CN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已有“智慧团建”线上团员信息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矩形: 圆角 11"/>
          <p:cNvSpPr/>
          <p:nvPr/>
        </p:nvSpPr>
        <p:spPr>
          <a:xfrm>
            <a:off x="6112450" y="3312235"/>
            <a:ext cx="917703" cy="70784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团组织关系</a:t>
            </a:r>
            <a:r>
              <a:rPr lang="zh-CN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通过线下转接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矩形: 圆角 12"/>
          <p:cNvSpPr/>
          <p:nvPr/>
        </p:nvSpPr>
        <p:spPr>
          <a:xfrm>
            <a:off x="7224336" y="431286"/>
            <a:ext cx="1352308" cy="943888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团员</a:t>
            </a:r>
            <a:r>
              <a:rPr lang="zh-CN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登录个人账号，在“我的”菜单栏中的“我的组织”模块，申请团组织关系的在线转移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矩形: 圆角 13"/>
          <p:cNvSpPr/>
          <p:nvPr/>
        </p:nvSpPr>
        <p:spPr>
          <a:xfrm>
            <a:off x="7230133" y="3011697"/>
            <a:ext cx="1352308" cy="132072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团员持本人团员证或团员组织关系介绍信到</a:t>
            </a:r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学院</a:t>
            </a:r>
            <a:r>
              <a:rPr lang="zh-CN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团委办理团关系转入手续。</a:t>
            </a:r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学院</a:t>
            </a:r>
            <a:r>
              <a:rPr lang="zh-CN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团委在其团员证上注明接收意见、时间，并加盖团委印章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矩形: 圆角 15"/>
          <p:cNvSpPr/>
          <p:nvPr/>
        </p:nvSpPr>
        <p:spPr>
          <a:xfrm>
            <a:off x="8779383" y="1565388"/>
            <a:ext cx="1383494" cy="1273558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团员</a:t>
            </a:r>
            <a:r>
              <a:rPr lang="zh-CN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关注“青春北京”公众号，进入“北京共青团”，输入注册信息，点选“我是团员”，输入个人信息</a:t>
            </a:r>
            <a:r>
              <a:rPr lang="zh-CN" altLang="en-US" sz="1000" b="1" dirty="0">
                <a:solidFill>
                  <a:schemeClr val="accent4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（注：团员编号录入要求）</a:t>
            </a:r>
            <a:endParaRPr lang="zh-CN" altLang="en-US" sz="1000" b="1" dirty="0">
              <a:solidFill>
                <a:schemeClr val="accent4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矩形: 圆角 17"/>
          <p:cNvSpPr/>
          <p:nvPr/>
        </p:nvSpPr>
        <p:spPr>
          <a:xfrm>
            <a:off x="10359819" y="1565389"/>
            <a:ext cx="1117080" cy="127355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点选“注册成为志愿者”，选择加入所在团支</a:t>
            </a:r>
            <a:r>
              <a:rPr lang="zh-CN" altLang="en-US" sz="1000" b="1" dirty="0">
                <a:solidFill>
                  <a:schemeClr val="accent4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（注：志愿者注册与青春北京注册同步进行）</a:t>
            </a:r>
            <a:endParaRPr lang="zh-CN" altLang="en-US" sz="1000" b="1" dirty="0">
              <a:solidFill>
                <a:schemeClr val="accent4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矩形: 圆角 18"/>
          <p:cNvSpPr/>
          <p:nvPr/>
        </p:nvSpPr>
        <p:spPr>
          <a:xfrm>
            <a:off x="11673710" y="1877427"/>
            <a:ext cx="1046610" cy="649479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团</a:t>
            </a:r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支部</a:t>
            </a:r>
            <a:r>
              <a:rPr lang="zh-CN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在后台确认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矩形: 圆角 19"/>
          <p:cNvSpPr/>
          <p:nvPr/>
        </p:nvSpPr>
        <p:spPr>
          <a:xfrm>
            <a:off x="2247951" y="4334628"/>
            <a:ext cx="2217713" cy="106245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部分专业分流导致原支部解散需新建立团支部账号，团支部未解散的无需重新建立支部账号</a:t>
            </a:r>
            <a:r>
              <a:rPr lang="zh-CN" altLang="en-US" sz="1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（注册支部账号时须填写</a:t>
            </a:r>
            <a:r>
              <a:rPr lang="zh-CN" altLang="en-US" sz="1000" b="1" dirty="0">
                <a:solidFill>
                  <a:schemeClr val="accent4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学院团委</a:t>
            </a:r>
            <a:r>
              <a:rPr lang="zh-CN" altLang="en-US" sz="1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提供的“组织注册码”）（注：组织名称规范要求）</a:t>
            </a:r>
            <a:endParaRPr lang="zh-CN" altLang="en-US" sz="1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矩形: 圆角 20"/>
          <p:cNvSpPr/>
          <p:nvPr/>
        </p:nvSpPr>
        <p:spPr>
          <a:xfrm>
            <a:off x="4713613" y="4332423"/>
            <a:ext cx="2092080" cy="106245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团员</a:t>
            </a:r>
            <a:r>
              <a:rPr lang="zh-CN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登录个人账号，在“我的”菜单栏中的“我的组织”模块，申请团组织关系的在线转移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/>
            <a:r>
              <a:rPr lang="zh-CN" altLang="en-US" sz="1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（包括转专业、延期毕业、专业分流团员）</a:t>
            </a:r>
            <a:endParaRPr lang="zh-CN" altLang="en-US" sz="1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矩形: 圆角 21"/>
          <p:cNvSpPr/>
          <p:nvPr/>
        </p:nvSpPr>
        <p:spPr>
          <a:xfrm>
            <a:off x="7053642" y="4558548"/>
            <a:ext cx="1043675" cy="61385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接收方团支部在后台确认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27" name="连接符: 肘形 26"/>
          <p:cNvCxnSpPr>
            <a:stCxn id="4" idx="3"/>
            <a:endCxn id="5" idx="1"/>
          </p:cNvCxnSpPr>
          <p:nvPr/>
        </p:nvCxnSpPr>
        <p:spPr>
          <a:xfrm flipV="1">
            <a:off x="552970" y="2202168"/>
            <a:ext cx="212590" cy="126443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连接符: 肘形 30"/>
          <p:cNvCxnSpPr>
            <a:stCxn id="4" idx="3"/>
            <a:endCxn id="6" idx="1"/>
          </p:cNvCxnSpPr>
          <p:nvPr/>
        </p:nvCxnSpPr>
        <p:spPr>
          <a:xfrm>
            <a:off x="552970" y="3466604"/>
            <a:ext cx="212590" cy="139925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5" idx="3"/>
            <a:endCxn id="85" idx="1"/>
          </p:cNvCxnSpPr>
          <p:nvPr/>
        </p:nvCxnSpPr>
        <p:spPr>
          <a:xfrm>
            <a:off x="1888445" y="2202168"/>
            <a:ext cx="19694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>
            <a:stCxn id="7" idx="3"/>
            <a:endCxn id="9" idx="1"/>
          </p:cNvCxnSpPr>
          <p:nvPr/>
        </p:nvCxnSpPr>
        <p:spPr>
          <a:xfrm>
            <a:off x="4605937" y="2202168"/>
            <a:ext cx="19694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连接符: 肘形 37"/>
          <p:cNvCxnSpPr>
            <a:stCxn id="9" idx="3"/>
            <a:endCxn id="10" idx="1"/>
          </p:cNvCxnSpPr>
          <p:nvPr/>
        </p:nvCxnSpPr>
        <p:spPr>
          <a:xfrm flipV="1">
            <a:off x="5924930" y="900415"/>
            <a:ext cx="196942" cy="130175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连接符: 肘形 52"/>
          <p:cNvCxnSpPr>
            <a:stCxn id="9" idx="3"/>
            <a:endCxn id="11" idx="1"/>
          </p:cNvCxnSpPr>
          <p:nvPr/>
        </p:nvCxnSpPr>
        <p:spPr>
          <a:xfrm>
            <a:off x="5924930" y="2202168"/>
            <a:ext cx="196942" cy="127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连接符: 肘形 54"/>
          <p:cNvCxnSpPr>
            <a:stCxn id="9" idx="3"/>
            <a:endCxn id="12" idx="1"/>
          </p:cNvCxnSpPr>
          <p:nvPr/>
        </p:nvCxnSpPr>
        <p:spPr>
          <a:xfrm>
            <a:off x="5924930" y="2202168"/>
            <a:ext cx="187520" cy="146398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>
            <a:stCxn id="10" idx="3"/>
            <a:endCxn id="13" idx="1"/>
          </p:cNvCxnSpPr>
          <p:nvPr/>
        </p:nvCxnSpPr>
        <p:spPr>
          <a:xfrm>
            <a:off x="7027393" y="900415"/>
            <a:ext cx="196943" cy="28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>
            <a:stCxn id="12" idx="3"/>
            <a:endCxn id="14" idx="1"/>
          </p:cNvCxnSpPr>
          <p:nvPr/>
        </p:nvCxnSpPr>
        <p:spPr>
          <a:xfrm>
            <a:off x="7030153" y="3666157"/>
            <a:ext cx="199980" cy="590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16" idx="3"/>
            <a:endCxn id="18" idx="1"/>
          </p:cNvCxnSpPr>
          <p:nvPr/>
        </p:nvCxnSpPr>
        <p:spPr>
          <a:xfrm>
            <a:off x="10162877" y="2202167"/>
            <a:ext cx="196942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>
            <a:stCxn id="18" idx="3"/>
            <a:endCxn id="19" idx="1"/>
          </p:cNvCxnSpPr>
          <p:nvPr/>
        </p:nvCxnSpPr>
        <p:spPr>
          <a:xfrm flipV="1">
            <a:off x="11476899" y="2202167"/>
            <a:ext cx="196811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0" name="直接箭头连接符 99"/>
          <p:cNvCxnSpPr>
            <a:stCxn id="6" idx="3"/>
            <a:endCxn id="20" idx="1"/>
          </p:cNvCxnSpPr>
          <p:nvPr/>
        </p:nvCxnSpPr>
        <p:spPr>
          <a:xfrm flipV="1">
            <a:off x="2009775" y="4865854"/>
            <a:ext cx="238176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2" name="直接箭头连接符 101"/>
          <p:cNvCxnSpPr>
            <a:stCxn id="20" idx="3"/>
            <a:endCxn id="21" idx="1"/>
          </p:cNvCxnSpPr>
          <p:nvPr/>
        </p:nvCxnSpPr>
        <p:spPr>
          <a:xfrm flipV="1">
            <a:off x="4465664" y="4863649"/>
            <a:ext cx="247949" cy="22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>
            <a:stCxn id="21" idx="3"/>
            <a:endCxn id="22" idx="1"/>
          </p:cNvCxnSpPr>
          <p:nvPr/>
        </p:nvCxnSpPr>
        <p:spPr>
          <a:xfrm>
            <a:off x="6805693" y="4863649"/>
            <a:ext cx="247949" cy="18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0" name="连接符: 肘形 219"/>
          <p:cNvCxnSpPr>
            <a:stCxn id="13" idx="3"/>
            <a:endCxn id="19" idx="0"/>
          </p:cNvCxnSpPr>
          <p:nvPr/>
        </p:nvCxnSpPr>
        <p:spPr>
          <a:xfrm>
            <a:off x="8576644" y="903230"/>
            <a:ext cx="3620371" cy="974197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372871" y="7077415"/>
            <a:ext cx="8737600" cy="1823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75" b="1" dirty="0">
                <a:latin typeface="黑体" panose="02010609060101010101" pitchFamily="49" charset="-122"/>
                <a:ea typeface="黑体" panose="02010609060101010101" pitchFamily="49" charset="-122"/>
              </a:rPr>
              <a:t>注：</a:t>
            </a:r>
            <a:endParaRPr lang="en-US" altLang="zh-CN" sz="975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139065" indent="-139065">
              <a:buFont typeface="Wingdings" panose="05000000000000000000" pitchFamily="2" charset="2"/>
              <a:buChar char="l"/>
            </a:pPr>
            <a:r>
              <a:rPr lang="zh-CN" altLang="zh-CN" sz="975" b="1" dirty="0">
                <a:latin typeface="黑体" panose="02010609060101010101" pitchFamily="49" charset="-122"/>
                <a:ea typeface="黑体" panose="02010609060101010101" pitchFamily="49" charset="-122"/>
              </a:rPr>
              <a:t>团员编号录入要求：</a:t>
            </a:r>
            <a:endParaRPr lang="en-US" altLang="zh-CN" sz="975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975" b="1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975" dirty="0">
                <a:latin typeface="黑体" panose="02010609060101010101" pitchFamily="49" charset="-122"/>
                <a:ea typeface="黑体" panose="02010609060101010101" pitchFamily="49" charset="-122"/>
              </a:rPr>
              <a:t>2017</a:t>
            </a:r>
            <a:r>
              <a:rPr lang="zh-CN" altLang="zh-CN" sz="975" dirty="0">
                <a:latin typeface="黑体" panose="02010609060101010101" pitchFamily="49" charset="-122"/>
                <a:ea typeface="黑体" panose="02010609060101010101" pitchFamily="49" charset="-122"/>
              </a:rPr>
              <a:t>年及以后入团的团员，需严格按照入团志愿书上分配的</a:t>
            </a:r>
            <a:r>
              <a:rPr lang="en-US" altLang="zh-CN" sz="975" dirty="0"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zh-CN" sz="975" dirty="0">
                <a:latin typeface="黑体" panose="02010609060101010101" pitchFamily="49" charset="-122"/>
                <a:ea typeface="黑体" panose="02010609060101010101" pitchFamily="49" charset="-122"/>
              </a:rPr>
              <a:t>位编号录入系统；</a:t>
            </a:r>
            <a:endParaRPr lang="en-US" altLang="zh-CN" sz="975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975" dirty="0">
                <a:latin typeface="黑体" panose="02010609060101010101" pitchFamily="49" charset="-122"/>
                <a:ea typeface="黑体" panose="02010609060101010101" pitchFamily="49" charset="-122"/>
              </a:rPr>
              <a:t>    2017</a:t>
            </a:r>
            <a:r>
              <a:rPr lang="zh-CN" altLang="zh-CN" sz="975" dirty="0">
                <a:latin typeface="黑体" panose="02010609060101010101" pitchFamily="49" charset="-122"/>
                <a:ea typeface="黑体" panose="02010609060101010101" pitchFamily="49" charset="-122"/>
              </a:rPr>
              <a:t>年以前入团的团员，录入的编号可以为入团志愿书上的</a:t>
            </a:r>
            <a:r>
              <a:rPr lang="en-US" altLang="zh-CN" sz="975" dirty="0"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zh-CN" sz="975" dirty="0">
                <a:latin typeface="黑体" panose="02010609060101010101" pitchFamily="49" charset="-122"/>
                <a:ea typeface="黑体" panose="02010609060101010101" pitchFamily="49" charset="-122"/>
              </a:rPr>
              <a:t>位编号，也可以为入团年份</a:t>
            </a:r>
            <a:r>
              <a:rPr lang="en-US" altLang="zh-CN" sz="975" dirty="0"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zh-CN" altLang="zh-CN" sz="975" dirty="0">
                <a:latin typeface="黑体" panose="02010609060101010101" pitchFamily="49" charset="-122"/>
                <a:ea typeface="黑体" panose="02010609060101010101" pitchFamily="49" charset="-122"/>
              </a:rPr>
              <a:t>学号（任意</a:t>
            </a:r>
            <a:r>
              <a:rPr lang="en-US" altLang="zh-CN" sz="975" dirty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zh-CN" sz="975" dirty="0">
                <a:latin typeface="黑体" panose="02010609060101010101" pitchFamily="49" charset="-122"/>
                <a:ea typeface="黑体" panose="02010609060101010101" pitchFamily="49" charset="-122"/>
              </a:rPr>
              <a:t>位数字）。</a:t>
            </a:r>
            <a:endParaRPr lang="en-US" altLang="zh-CN" sz="975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975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zh-CN" altLang="en-US" sz="975" b="1" dirty="0">
                <a:latin typeface="黑体" panose="02010609060101010101" pitchFamily="49" charset="-122"/>
                <a:ea typeface="黑体" panose="02010609060101010101" pitchFamily="49" charset="-122"/>
              </a:rPr>
              <a:t>团总支建立条件：</a:t>
            </a:r>
            <a:endParaRPr lang="en-US" altLang="zh-CN" sz="975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975" b="1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975" dirty="0">
                <a:latin typeface="黑体" panose="02010609060101010101" pitchFamily="49" charset="-122"/>
                <a:ea typeface="黑体" panose="02010609060101010101" pitchFamily="49" charset="-122"/>
              </a:rPr>
              <a:t>年级团支部数量大于</a:t>
            </a:r>
            <a:r>
              <a:rPr lang="en-US" altLang="zh-CN" sz="975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975" dirty="0">
                <a:latin typeface="黑体" panose="02010609060101010101" pitchFamily="49" charset="-122"/>
                <a:ea typeface="黑体" panose="02010609060101010101" pitchFamily="49" charset="-122"/>
              </a:rPr>
              <a:t>个的，须由学院团委建立年级团总支，形成学院团委</a:t>
            </a:r>
            <a:r>
              <a:rPr lang="en-US" altLang="zh-CN" sz="975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975" dirty="0">
                <a:latin typeface="黑体" panose="02010609060101010101" pitchFamily="49" charset="-122"/>
                <a:ea typeface="黑体" panose="02010609060101010101" pitchFamily="49" charset="-122"/>
              </a:rPr>
              <a:t>年级团总支</a:t>
            </a:r>
            <a:r>
              <a:rPr lang="en-US" altLang="zh-CN" sz="975" dirty="0"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975" dirty="0">
                <a:latin typeface="黑体" panose="02010609060101010101" pitchFamily="49" charset="-122"/>
                <a:ea typeface="黑体" panose="02010609060101010101" pitchFamily="49" charset="-122"/>
              </a:rPr>
              <a:t>团支部的组织架构。本、研团支部分别建立团总支，非新生年级无需额外建立年级团总支。</a:t>
            </a:r>
            <a:endParaRPr lang="en-US" altLang="zh-CN" sz="975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zh-CN" sz="975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139065" indent="-139065">
              <a:buFont typeface="Wingdings" panose="05000000000000000000" pitchFamily="2" charset="2"/>
              <a:buChar char="l"/>
            </a:pPr>
            <a:r>
              <a:rPr lang="zh-CN" altLang="zh-CN" sz="975" b="1" dirty="0">
                <a:latin typeface="黑体" panose="02010609060101010101" pitchFamily="49" charset="-122"/>
                <a:ea typeface="黑体" panose="02010609060101010101" pitchFamily="49" charset="-122"/>
              </a:rPr>
              <a:t>组织名称规范要求：</a:t>
            </a:r>
            <a:endParaRPr lang="zh-CN" altLang="zh-CN" sz="975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1465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5" name="矩形: 圆角 84"/>
          <p:cNvSpPr/>
          <p:nvPr/>
        </p:nvSpPr>
        <p:spPr>
          <a:xfrm>
            <a:off x="2085387" y="1985452"/>
            <a:ext cx="1122885" cy="43343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学院团委生成“组织注册码”</a:t>
            </a:r>
            <a:endParaRPr lang="zh-CN" altLang="en-US" sz="10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92" name="直接箭头连接符 91"/>
          <p:cNvCxnSpPr>
            <a:stCxn id="85" idx="3"/>
            <a:endCxn id="7" idx="1"/>
          </p:cNvCxnSpPr>
          <p:nvPr/>
        </p:nvCxnSpPr>
        <p:spPr>
          <a:xfrm>
            <a:off x="3208272" y="2202168"/>
            <a:ext cx="19694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>
            <a:stCxn id="11" idx="3"/>
            <a:endCxn id="3" idx="1"/>
          </p:cNvCxnSpPr>
          <p:nvPr/>
        </p:nvCxnSpPr>
        <p:spPr>
          <a:xfrm>
            <a:off x="7033191" y="2202168"/>
            <a:ext cx="19694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323" name="表格 32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439234" y="8425028"/>
          <a:ext cx="8947595" cy="1017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42"/>
                <a:gridCol w="4158762"/>
                <a:gridCol w="4320791"/>
              </a:tblGrid>
              <a:tr h="185344">
                <a:tc>
                  <a:txBody>
                    <a:bodyPr/>
                    <a:lstStyle/>
                    <a:p>
                      <a:endParaRPr lang="zh-CN" altLang="en-US" sz="975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75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团支部账号</a:t>
                      </a:r>
                      <a:endParaRPr lang="zh-CN" altLang="en-US" sz="975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75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团总支账号</a:t>
                      </a:r>
                      <a:endParaRPr lang="zh-CN" altLang="en-US" sz="975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9890">
                <a:tc>
                  <a:txBody>
                    <a:bodyPr/>
                    <a:lstStyle/>
                    <a:p>
                      <a:r>
                        <a:rPr lang="zh-CN" altLang="en-US" sz="975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组织全称</a:t>
                      </a:r>
                      <a:endParaRPr lang="zh-CN" altLang="en-US" sz="975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975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中国共产主义青年团北京交通大学</a:t>
                      </a:r>
                      <a:r>
                        <a:rPr lang="en-US" altLang="zh-CN" sz="975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  <a:r>
                        <a:rPr lang="zh-CN" altLang="en-US" sz="975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学院（全称）专业</a:t>
                      </a:r>
                      <a:r>
                        <a:rPr lang="en-US" altLang="zh-CN" sz="975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r>
                        <a:rPr lang="zh-CN" altLang="en-US" sz="975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支部</a:t>
                      </a:r>
                      <a:endParaRPr lang="en-US" altLang="zh-CN" sz="975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975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例：</a:t>
                      </a:r>
                      <a:r>
                        <a:rPr lang="zh-CN" altLang="zh-CN" sz="975" dirty="0"/>
                        <a:t>中国共产主义青年团北京交通大学土木建筑工程学院土木</a:t>
                      </a:r>
                      <a:r>
                        <a:rPr lang="en-US" altLang="zh-CN" sz="975" dirty="0"/>
                        <a:t>2110</a:t>
                      </a:r>
                      <a:r>
                        <a:rPr lang="zh-CN" altLang="zh-CN" sz="975" dirty="0"/>
                        <a:t>支部</a:t>
                      </a:r>
                      <a:r>
                        <a:rPr lang="en-US" altLang="zh-CN" sz="975" dirty="0"/>
                        <a:t> </a:t>
                      </a:r>
                      <a:endParaRPr lang="zh-CN" altLang="en-US" sz="975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975" dirty="0"/>
                        <a:t>中国共产主义青年团北京交通大学</a:t>
                      </a:r>
                      <a:r>
                        <a:rPr lang="en-US" altLang="zh-CN" sz="975" dirty="0"/>
                        <a:t>xx</a:t>
                      </a:r>
                      <a:r>
                        <a:rPr lang="zh-CN" altLang="zh-CN" sz="975" dirty="0"/>
                        <a:t>学院（全称）</a:t>
                      </a:r>
                      <a:r>
                        <a:rPr lang="zh-CN" altLang="en-US" sz="975" dirty="0"/>
                        <a:t>本（研） </a:t>
                      </a:r>
                      <a:r>
                        <a:rPr lang="en-US" altLang="zh-CN" sz="975" dirty="0"/>
                        <a:t>2021</a:t>
                      </a:r>
                      <a:r>
                        <a:rPr lang="zh-CN" altLang="en-US" sz="975" dirty="0"/>
                        <a:t>级总支部</a:t>
                      </a:r>
                      <a:endParaRPr lang="en-US" altLang="zh-CN" sz="975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975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例：</a:t>
                      </a:r>
                      <a:r>
                        <a:rPr lang="zh-CN" altLang="zh-CN" sz="975" dirty="0"/>
                        <a:t>中国共产主义青年团北京交通大学土木建筑工程学院</a:t>
                      </a:r>
                      <a:r>
                        <a:rPr lang="zh-CN" altLang="en-US" sz="975" dirty="0"/>
                        <a:t>本科</a:t>
                      </a:r>
                      <a:r>
                        <a:rPr lang="en-US" altLang="zh-CN" sz="975" dirty="0"/>
                        <a:t>2021</a:t>
                      </a:r>
                      <a:r>
                        <a:rPr lang="zh-CN" altLang="en-US" sz="975" dirty="0"/>
                        <a:t>级总支部</a:t>
                      </a:r>
                      <a:endParaRPr lang="zh-CN" altLang="zh-CN" sz="975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0080">
                <a:tc>
                  <a:txBody>
                    <a:bodyPr/>
                    <a:lstStyle/>
                    <a:p>
                      <a:r>
                        <a:rPr lang="zh-CN" altLang="en-US" sz="975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组织简称</a:t>
                      </a:r>
                      <a:endParaRPr lang="zh-CN" altLang="en-US" sz="975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zh-CN" sz="975" dirty="0"/>
                        <a:t>北交大</a:t>
                      </a:r>
                      <a:r>
                        <a:rPr lang="en-US" altLang="zh-CN" sz="975" dirty="0"/>
                        <a:t>xx</a:t>
                      </a:r>
                      <a:r>
                        <a:rPr lang="zh-CN" altLang="zh-CN" sz="975" dirty="0"/>
                        <a:t>学院（简称）专业</a:t>
                      </a:r>
                      <a:r>
                        <a:rPr lang="en-US" altLang="zh-CN" sz="975" dirty="0" err="1"/>
                        <a:t>xxxx</a:t>
                      </a:r>
                      <a:r>
                        <a:rPr lang="zh-CN" altLang="zh-CN" sz="975" dirty="0"/>
                        <a:t>团支部</a:t>
                      </a:r>
                      <a:r>
                        <a:rPr lang="en-US" altLang="zh-CN" sz="975" dirty="0"/>
                        <a:t> </a:t>
                      </a:r>
                      <a:endParaRPr lang="en-US" altLang="zh-CN" sz="975" dirty="0"/>
                    </a:p>
                    <a:p>
                      <a:r>
                        <a:rPr lang="zh-CN" altLang="en-US" sz="975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例：</a:t>
                      </a:r>
                      <a:r>
                        <a:rPr lang="zh-CN" altLang="zh-CN" sz="975" dirty="0"/>
                        <a:t>北交大土建学院土木</a:t>
                      </a:r>
                      <a:r>
                        <a:rPr lang="en-US" altLang="zh-CN" sz="975" dirty="0"/>
                        <a:t>2110</a:t>
                      </a:r>
                      <a:r>
                        <a:rPr lang="zh-CN" altLang="zh-CN" sz="975" dirty="0"/>
                        <a:t>团支部</a:t>
                      </a:r>
                      <a:r>
                        <a:rPr lang="en-US" altLang="zh-CN" sz="975" dirty="0"/>
                        <a:t> </a:t>
                      </a:r>
                      <a:endParaRPr lang="zh-CN" altLang="en-US" sz="975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zh-CN" sz="975" dirty="0"/>
                        <a:t>北交大</a:t>
                      </a:r>
                      <a:r>
                        <a:rPr lang="en-US" altLang="zh-CN" sz="975" dirty="0"/>
                        <a:t>xx</a:t>
                      </a:r>
                      <a:r>
                        <a:rPr lang="zh-CN" altLang="zh-CN" sz="975" dirty="0"/>
                        <a:t>学院（简称）</a:t>
                      </a:r>
                      <a:r>
                        <a:rPr lang="zh-CN" altLang="en-US" sz="975" dirty="0"/>
                        <a:t>本（研）</a:t>
                      </a:r>
                      <a:r>
                        <a:rPr lang="en-US" altLang="zh-CN" sz="975" dirty="0"/>
                        <a:t>2021</a:t>
                      </a:r>
                      <a:r>
                        <a:rPr lang="zh-CN" altLang="en-US" sz="975" dirty="0"/>
                        <a:t>级团总支</a:t>
                      </a:r>
                      <a:endParaRPr lang="en-US" altLang="zh-CN" sz="975" dirty="0"/>
                    </a:p>
                    <a:p>
                      <a:r>
                        <a:rPr lang="zh-CN" altLang="en-US" sz="975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例：</a:t>
                      </a:r>
                      <a:r>
                        <a:rPr lang="zh-CN" altLang="zh-CN" sz="975" dirty="0"/>
                        <a:t>北交大土建学院</a:t>
                      </a:r>
                      <a:r>
                        <a:rPr lang="zh-CN" altLang="en-US" sz="975" dirty="0"/>
                        <a:t>本科</a:t>
                      </a:r>
                      <a:r>
                        <a:rPr lang="en-US" altLang="zh-CN" sz="975" dirty="0"/>
                        <a:t>2021</a:t>
                      </a:r>
                      <a:r>
                        <a:rPr lang="zh-CN" altLang="en-US" sz="975" dirty="0"/>
                        <a:t>级团总支</a:t>
                      </a:r>
                      <a:endParaRPr lang="zh-CN" altLang="en-US" sz="975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矩形: 圆角 2"/>
          <p:cNvSpPr/>
          <p:nvPr/>
        </p:nvSpPr>
        <p:spPr>
          <a:xfrm>
            <a:off x="7230133" y="1564381"/>
            <a:ext cx="1352308" cy="127557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团员在“智慧团建”线上系统内发起转入“北京共青团”线上系统的申请，转入组织选择现团支部帐号</a:t>
            </a:r>
            <a:endParaRPr lang="zh-CN" altLang="en-US" sz="1000" b="1" dirty="0">
              <a:solidFill>
                <a:schemeClr val="accent4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64" name="直接箭头连接符 63"/>
          <p:cNvCxnSpPr>
            <a:stCxn id="3" idx="3"/>
            <a:endCxn id="16" idx="1"/>
          </p:cNvCxnSpPr>
          <p:nvPr/>
        </p:nvCxnSpPr>
        <p:spPr>
          <a:xfrm flipV="1">
            <a:off x="8582441" y="2202167"/>
            <a:ext cx="196942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7" name="连接符: 肘形 176"/>
          <p:cNvCxnSpPr>
            <a:stCxn id="14" idx="3"/>
            <a:endCxn id="16" idx="1"/>
          </p:cNvCxnSpPr>
          <p:nvPr/>
        </p:nvCxnSpPr>
        <p:spPr>
          <a:xfrm flipV="1">
            <a:off x="8582441" y="2202167"/>
            <a:ext cx="196942" cy="146989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5" name="矩形: 圆角 204"/>
          <p:cNvSpPr/>
          <p:nvPr/>
        </p:nvSpPr>
        <p:spPr>
          <a:xfrm>
            <a:off x="119431" y="5933883"/>
            <a:ext cx="444414" cy="102173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en-US" sz="10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志愿者注册</a:t>
            </a:r>
            <a:endParaRPr lang="zh-CN" altLang="en-US" sz="10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6" name="矩形: 圆角 205"/>
          <p:cNvSpPr/>
          <p:nvPr/>
        </p:nvSpPr>
        <p:spPr>
          <a:xfrm>
            <a:off x="791247" y="5846622"/>
            <a:ext cx="2128003" cy="49292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未在“青春北京”公众号注册“北京共青团”的团员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7" name="矩形: 圆角 206"/>
          <p:cNvSpPr/>
          <p:nvPr/>
        </p:nvSpPr>
        <p:spPr>
          <a:xfrm>
            <a:off x="3146652" y="5853283"/>
            <a:ext cx="3424650" cy="49292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通过“青春北京”微信公众号注册“北京共青团”线上系统，完善个人信息，</a:t>
            </a:r>
            <a:r>
              <a:rPr lang="zh-CN" altLang="zh-CN" sz="1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并</a:t>
            </a:r>
            <a:r>
              <a:rPr lang="zh-CN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点选“注册成为志愿者”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8" name="矩形: 圆角 207"/>
          <p:cNvSpPr/>
          <p:nvPr/>
        </p:nvSpPr>
        <p:spPr>
          <a:xfrm>
            <a:off x="786803" y="6506025"/>
            <a:ext cx="2128003" cy="49292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已在“青春北京”公众号注册过但未注册过“志愿北京”的团员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9" name="矩形: 圆角 208"/>
          <p:cNvSpPr/>
          <p:nvPr/>
        </p:nvSpPr>
        <p:spPr>
          <a:xfrm>
            <a:off x="3180136" y="6506026"/>
            <a:ext cx="3424650" cy="49292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团员进入“青春北京”微信公众号，登录“北京共青团”线上系统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0" name="矩形: 圆角 209"/>
          <p:cNvSpPr/>
          <p:nvPr/>
        </p:nvSpPr>
        <p:spPr>
          <a:xfrm>
            <a:off x="6870116" y="6458328"/>
            <a:ext cx="3424650" cy="58832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CN" altLang="zh-CN" sz="1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进入“北京共青团”系统内的“志愿服务”版块注册成为志愿者（如已在“志愿北京”实名注册过，则会自动跳转至志愿北京界面）</a:t>
            </a:r>
            <a:endParaRPr lang="zh-CN" altLang="zh-CN" sz="1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211" name="连接符: 肘形 210"/>
          <p:cNvCxnSpPr>
            <a:stCxn id="205" idx="3"/>
            <a:endCxn id="206" idx="1"/>
          </p:cNvCxnSpPr>
          <p:nvPr/>
        </p:nvCxnSpPr>
        <p:spPr>
          <a:xfrm flipV="1">
            <a:off x="563845" y="6093085"/>
            <a:ext cx="227402" cy="351664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连接符: 肘形 211"/>
          <p:cNvCxnSpPr>
            <a:stCxn id="205" idx="3"/>
            <a:endCxn id="208" idx="1"/>
          </p:cNvCxnSpPr>
          <p:nvPr/>
        </p:nvCxnSpPr>
        <p:spPr>
          <a:xfrm>
            <a:off x="563845" y="6444749"/>
            <a:ext cx="222958" cy="307740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接箭头连接符 212"/>
          <p:cNvCxnSpPr>
            <a:stCxn id="206" idx="3"/>
            <a:endCxn id="207" idx="1"/>
          </p:cNvCxnSpPr>
          <p:nvPr/>
        </p:nvCxnSpPr>
        <p:spPr>
          <a:xfrm>
            <a:off x="2919250" y="6093085"/>
            <a:ext cx="227402" cy="666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接箭头连接符 213"/>
          <p:cNvCxnSpPr>
            <a:stCxn id="208" idx="3"/>
            <a:endCxn id="209" idx="1"/>
          </p:cNvCxnSpPr>
          <p:nvPr/>
        </p:nvCxnSpPr>
        <p:spPr>
          <a:xfrm>
            <a:off x="2914806" y="6752489"/>
            <a:ext cx="26533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接箭头连接符 214"/>
          <p:cNvCxnSpPr>
            <a:stCxn id="209" idx="3"/>
            <a:endCxn id="210" idx="1"/>
          </p:cNvCxnSpPr>
          <p:nvPr/>
        </p:nvCxnSpPr>
        <p:spPr>
          <a:xfrm flipV="1">
            <a:off x="6604786" y="6752488"/>
            <a:ext cx="26533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f1bf4ed0-ff96-4cb4-b937-f9f5927126b5}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1235</Words>
  <Application>WPS 演示</Application>
  <PresentationFormat>A3 纸张(297x420 毫米)</PresentationFormat>
  <Paragraphs>81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黑体</vt:lpstr>
      <vt:lpstr>Calibri</vt:lpstr>
      <vt:lpstr>等线</vt:lpstr>
      <vt:lpstr>微软雅黑</vt:lpstr>
      <vt:lpstr>Arial Unicode MS</vt:lpstr>
      <vt:lpstr>等线 Light</vt:lpstr>
      <vt:lpstr>Calibri Light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天辰 丁</dc:creator>
  <cp:lastModifiedBy>朱柏旭</cp:lastModifiedBy>
  <cp:revision>45</cp:revision>
  <dcterms:created xsi:type="dcterms:W3CDTF">2019-09-04T04:58:00Z</dcterms:created>
  <dcterms:modified xsi:type="dcterms:W3CDTF">2021-08-24T07:01:40Z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