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8" r:id="rId3"/>
    <p:sldId id="441" r:id="rId5"/>
    <p:sldId id="487" r:id="rId6"/>
    <p:sldId id="485" r:id="rId7"/>
    <p:sldId id="486" r:id="rId8"/>
    <p:sldId id="315" r:id="rId9"/>
  </p:sldIdLst>
  <p:sldSz cx="12192000" cy="6858000"/>
  <p:notesSz cx="9144000" cy="6858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3984"/>
    <a:srgbClr val="8FDCF8"/>
    <a:srgbClr val="BDE19B"/>
    <a:srgbClr val="FDE28E"/>
    <a:srgbClr val="0054A4"/>
    <a:srgbClr val="B5C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6CC8F-9760-4673-B02B-41C0A58E36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01701-3BF2-41A8-9E37-1414CBE008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499CB-4146-46D5-8D59-7418633B69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5C22-5F22-4FB8-8991-1E8E047657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5C22-5F22-4FB8-8991-1E8E04765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5C22-5F22-4FB8-8991-1E8E04765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5C22-5F22-4FB8-8991-1E8E04765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5C22-5F22-4FB8-8991-1E8E04765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5C22-5F22-4FB8-8991-1E8E04765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5C22-5F22-4FB8-8991-1E8E04765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97F9-3AE0-4409-8807-8BEC05D17D6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D91E-8DA3-4666-B99F-D8BEA77046F3}" type="slidenum">
              <a:rPr lang="zh-CN" altLang="en-US" smtClean="0"/>
            </a:fld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1993311"/>
            <a:ext cx="12214189" cy="2304476"/>
          </a:xfrm>
          <a:prstGeom prst="rect">
            <a:avLst/>
          </a:prstGeom>
          <a:solidFill>
            <a:srgbClr val="124098">
              <a:alpha val="88000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200">
              <a:latin typeface="Times New Roman" panose="02020603050405020304" pitchFamily="18" charset="0"/>
            </a:endParaRPr>
          </a:p>
        </p:txBody>
      </p:sp>
      <p:grpSp>
        <p:nvGrpSpPr>
          <p:cNvPr id="8" name="组合 7"/>
          <p:cNvGrpSpPr>
            <a:grpSpLocks noChangeAspect="1"/>
          </p:cNvGrpSpPr>
          <p:nvPr userDrawn="1"/>
        </p:nvGrpSpPr>
        <p:grpSpPr>
          <a:xfrm>
            <a:off x="8244027" y="390144"/>
            <a:ext cx="3852420" cy="1160526"/>
            <a:chOff x="10380043" y="214290"/>
            <a:chExt cx="1643723" cy="50898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880758" y="243068"/>
              <a:ext cx="1143008" cy="47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380043" y="214290"/>
              <a:ext cx="572153" cy="508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9084-1EEB-4B69-9B97-00A365E63BE6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D91E-8DA3-4666-B99F-D8BEA77046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83ED-A59D-4F71-A2C1-1054DE7ECB9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D91E-8DA3-4666-B99F-D8BEA77046F3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49148" y="0"/>
            <a:ext cx="11333474" cy="882650"/>
            <a:chOff x="432276" y="-17518"/>
            <a:chExt cx="8577582" cy="841304"/>
          </a:xfrm>
        </p:grpSpPr>
        <p:grpSp>
          <p:nvGrpSpPr>
            <p:cNvPr id="6" name="组合 5"/>
            <p:cNvGrpSpPr/>
            <p:nvPr userDrawn="1"/>
          </p:nvGrpSpPr>
          <p:grpSpPr>
            <a:xfrm>
              <a:off x="6988082" y="-17518"/>
              <a:ext cx="2021776" cy="793009"/>
              <a:chOff x="10049602" y="-95130"/>
              <a:chExt cx="2021253" cy="793009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049602" y="-95130"/>
                <a:ext cx="745153" cy="793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35177" y="-12812"/>
                <a:ext cx="1335678" cy="657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" name="组合 6"/>
            <p:cNvGrpSpPr/>
            <p:nvPr userDrawn="1"/>
          </p:nvGrpSpPr>
          <p:grpSpPr>
            <a:xfrm>
              <a:off x="432276" y="367743"/>
              <a:ext cx="8530491" cy="456043"/>
              <a:chOff x="432277" y="260649"/>
              <a:chExt cx="11667658" cy="583063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432277" y="260649"/>
                <a:ext cx="480179" cy="480053"/>
              </a:xfrm>
              <a:prstGeom prst="rect">
                <a:avLst/>
              </a:prstGeom>
              <a:noFill/>
              <a:ln w="19050">
                <a:solidFill>
                  <a:srgbClr val="0054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680389" y="456693"/>
                <a:ext cx="387120" cy="387019"/>
              </a:xfrm>
              <a:prstGeom prst="rect">
                <a:avLst/>
              </a:prstGeom>
              <a:solidFill>
                <a:srgbClr val="0054A4"/>
              </a:solidFill>
              <a:ln>
                <a:solidFill>
                  <a:srgbClr val="0054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10" name="直接连接符 9"/>
              <p:cNvCxnSpPr/>
              <p:nvPr userDrawn="1"/>
            </p:nvCxnSpPr>
            <p:spPr>
              <a:xfrm>
                <a:off x="1149027" y="811379"/>
                <a:ext cx="10950908" cy="0"/>
              </a:xfrm>
              <a:prstGeom prst="line">
                <a:avLst/>
              </a:prstGeom>
              <a:ln w="28575">
                <a:solidFill>
                  <a:srgbClr val="005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5A9257F-A968-48AC-BCB8-3D7F50F8FA66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3D1D91E-8DA3-4666-B99F-D8BEA77046F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524000" y="2242038"/>
            <a:ext cx="9144000" cy="181121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精准防控模式下</a:t>
            </a: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学生出入校系统预案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1524000" y="4796261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b="1" spc="50" dirty="0">
                <a:ln w="11430"/>
                <a:solidFill>
                  <a:srgbClr val="13398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信息中心</a:t>
            </a:r>
            <a:endParaRPr lang="en-US" altLang="zh-CN" sz="2000" b="1" spc="50" dirty="0">
              <a:ln w="11430"/>
              <a:solidFill>
                <a:srgbClr val="13398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000" b="1" spc="50" dirty="0">
                <a:ln w="11430"/>
                <a:solidFill>
                  <a:srgbClr val="13398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2022</a:t>
            </a:r>
            <a:r>
              <a:rPr lang="zh-CN" altLang="en-US" sz="2000" b="1" spc="50" dirty="0">
                <a:ln w="11430"/>
                <a:solidFill>
                  <a:srgbClr val="13398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 spc="50" dirty="0">
                <a:ln w="11430"/>
                <a:solidFill>
                  <a:srgbClr val="13398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spc="50" dirty="0">
                <a:ln w="11430"/>
                <a:solidFill>
                  <a:srgbClr val="13398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 </a:t>
            </a:r>
            <a:endParaRPr lang="en-US" altLang="zh-CN" sz="2000" b="1" spc="50" dirty="0">
              <a:ln w="11430"/>
              <a:solidFill>
                <a:srgbClr val="13398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5425" y="371910"/>
            <a:ext cx="4218365" cy="419735"/>
          </a:xfrm>
          <a:prstGeom prst="rect">
            <a:avLst/>
          </a:prstGeom>
          <a:ln w="15875">
            <a:noFill/>
          </a:ln>
        </p:spPr>
        <p:txBody>
          <a:bodyPr wrap="square" lIns="51448" tIns="25724" rIns="51448" bIns="25724">
            <a:spAutoFit/>
          </a:bodyPr>
          <a:lstStyle/>
          <a:p>
            <a:r>
              <a:rPr lang="zh-CN" altLang="en-US" sz="24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学生操作流程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D91E-8DA3-4666-B99F-D8BEA77046F3}" type="slidenum">
              <a:rPr lang="zh-CN" altLang="en-US" smtClean="0"/>
            </a:fld>
            <a:endParaRPr lang="zh-CN" altLang="en-US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04940" y="1058552"/>
            <a:ext cx="1698815" cy="574675"/>
          </a:xfrm>
          <a:prstGeom prst="roundRect">
            <a:avLst>
              <a:gd name="adj" fmla="val 16667"/>
            </a:avLst>
          </a:prstGeom>
          <a:solidFill>
            <a:srgbClr val="133984"/>
          </a:solidFill>
          <a:ln w="38100" cmpd="sng">
            <a:solidFill>
              <a:srgbClr val="F8F8F8">
                <a:alpha val="50000"/>
              </a:srgbClr>
            </a:solidFill>
            <a:miter lim="800000"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针对学生</a:t>
            </a:r>
            <a:endParaRPr lang="zh-CN" altLang="en-US" sz="20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22935" y="2007235"/>
          <a:ext cx="9544050" cy="4155440"/>
        </p:xfrm>
        <a:graphic>
          <a:graphicData uri="http://schemas.openxmlformats.org/drawingml/2006/table">
            <a:tbl>
              <a:tblPr/>
              <a:tblGrid>
                <a:gridCol w="850900"/>
                <a:gridCol w="3061335"/>
                <a:gridCol w="3060700"/>
                <a:gridCol w="2571115"/>
              </a:tblGrid>
              <a:tr h="266700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0" dirty="0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用户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0" dirty="0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事件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0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发起方式</a:t>
                      </a:r>
                      <a:endParaRPr lang="zh-CN" altLang="en-US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0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备注</a:t>
                      </a:r>
                      <a:endParaRPr lang="zh-CN" altLang="en-US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333500">
                <a:tc row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非规律出入校学生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altLang="en-US" sz="12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（主校区、东校区</a:t>
                      </a:r>
                      <a:r>
                        <a:rPr lang="zh-CN" altLang="en-US" sz="10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000" i="0" kern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请销假</a:t>
                      </a:r>
                      <a:endParaRPr lang="en-US" altLang="zh-CN" sz="1400" b="1" i="0" kern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需审批（图</a:t>
                      </a:r>
                      <a:r>
                        <a:rPr lang="en-US" altLang="zh-CN" sz="1400" b="1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400" b="1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处、</a:t>
                      </a:r>
                      <a:r>
                        <a:rPr lang="en-US" altLang="zh-CN" sz="1400" b="1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en-US" sz="1400" b="1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分钟以上）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27635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手机端：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交大企业号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返校服务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我的事项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我的发起</a:t>
                      </a:r>
                      <a:b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CN" altLang="en-US" sz="1400" b="1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电脑端：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mis91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号应用返校服务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服务大厅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学生请销假申请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 marR="0" lvl="0" indent="0" algn="l" defTabSz="6858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学生继续使用原有返校系统请销假；</a:t>
                      </a:r>
                      <a:endParaRPr lang="zh-CN" altLang="en-US" sz="1400" i="0" kern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126365" marR="0" lvl="0" indent="0" algn="l" defTabSz="6858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此请销假适用于科研、</a:t>
                      </a:r>
                      <a:endParaRPr lang="zh-CN" altLang="en-US" sz="1400" i="0" kern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126365" marR="0" indent="0" algn="l" defTabSz="6858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面试、就医的学生，若长期的则为频繁进出校学生，无需走此申请。</a:t>
                      </a:r>
                      <a:endParaRPr lang="zh-CN" altLang="en-US" sz="1400" i="0" kern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38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报备制出校申请</a:t>
                      </a:r>
                      <a:br>
                        <a:rPr lang="zh-CN" altLang="en-US" sz="1400" i="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zh-CN" altLang="en-US" sz="1400" i="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无需审批</a:t>
                      </a:r>
                      <a:r>
                        <a:rPr lang="zh-CN" altLang="en-US" sz="1400" b="1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（图</a:t>
                      </a:r>
                      <a:r>
                        <a:rPr lang="en-US" altLang="zh-CN" sz="1400" b="1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zh-CN" altLang="en-US" sz="1400" b="1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处、</a:t>
                      </a:r>
                      <a:r>
                        <a:rPr lang="en-US" altLang="zh-CN" sz="1400" b="1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20</a:t>
                      </a:r>
                      <a:r>
                        <a:rPr lang="zh-CN" altLang="en-US" sz="1400" b="1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分钟以内）</a:t>
                      </a:r>
                      <a:endParaRPr lang="zh-CN" altLang="en-US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27635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手机端：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交大企业号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返校服务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我的事项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我的发起</a:t>
                      </a:r>
                      <a:b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CN" altLang="en-US" sz="1400" b="1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电脑端：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mis91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号应用返校服务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服务大厅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学生报备制申请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 marR="0" indent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学生需提前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小时提出申请报备出校；</a:t>
                      </a:r>
                      <a:b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报备制学生出校时间为</a:t>
                      </a:r>
                      <a:r>
                        <a:rPr lang="en-US" altLang="zh-CN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分钟，学生可选择出校时间。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8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i="0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规律出入校学生</a:t>
                      </a:r>
                      <a:r>
                        <a:rPr lang="en-US" altLang="zh-CN" sz="1400" i="0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900" i="0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CN" altLang="en-US" sz="900" i="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学苑公寓全体</a:t>
                      </a:r>
                      <a:r>
                        <a:rPr lang="en-US" altLang="zh-CN" sz="900" i="0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altLang="en-US" sz="900" i="0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主校区和东校区提交了</a:t>
                      </a:r>
                      <a:r>
                        <a:rPr lang="zh-CN" altLang="en-US" sz="900" i="0" kern="1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频繁出入校认定</a:t>
                      </a:r>
                      <a:r>
                        <a:rPr lang="zh-CN" altLang="en-US" sz="900" i="0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900" i="0" kern="1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6365" marR="0" lvl="0" indent="0" algn="l" defTabSz="6858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zh-CN" altLang="en-US" sz="1400" b="1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出入校轨迹报备表</a:t>
                      </a:r>
                      <a:r>
                        <a:rPr lang="zh-CN" altLang="en-US" sz="14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无需审批</a:t>
                      </a:r>
                      <a:r>
                        <a:rPr lang="zh-CN" altLang="en-US" sz="1400" b="1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（图</a:t>
                      </a:r>
                      <a:r>
                        <a:rPr lang="en-US" altLang="zh-CN" sz="1400" b="1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1</a:t>
                      </a:r>
                      <a:r>
                        <a:rPr lang="zh-CN" altLang="en-US" sz="1400" b="1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处、</a:t>
                      </a:r>
                      <a:r>
                        <a:rPr lang="en-US" altLang="zh-CN" sz="1400" b="1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20</a:t>
                      </a:r>
                      <a:r>
                        <a:rPr lang="zh-CN" altLang="en-US" sz="1400" b="1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分钟以上），仅限</a:t>
                      </a:r>
                      <a:r>
                        <a:rPr lang="zh-CN" altLang="en-US" sz="14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科研、面试、实习、就医</a:t>
                      </a:r>
                      <a:r>
                        <a:rPr lang="zh-CN" altLang="en-US" sz="1400" i="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请勿使用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请销假（图</a:t>
                      </a:r>
                      <a:r>
                        <a:rPr lang="en-US" altLang="zh-CN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）和报备制（图</a:t>
                      </a:r>
                      <a:r>
                        <a:rPr lang="en-US" altLang="zh-CN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lang="zh-CN" altLang="en-US" sz="14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功能，否则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已认定为规律出入校进出的学生，会取消自由出入校权限，无法自由出入校。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395" y="1892935"/>
            <a:ext cx="1759585" cy="381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5425" y="371910"/>
            <a:ext cx="4218365" cy="419735"/>
          </a:xfrm>
          <a:prstGeom prst="rect">
            <a:avLst/>
          </a:prstGeom>
          <a:ln w="15875">
            <a:noFill/>
          </a:ln>
        </p:spPr>
        <p:txBody>
          <a:bodyPr wrap="square" lIns="51448" tIns="25724" rIns="51448" bIns="25724">
            <a:spAutoFit/>
          </a:bodyPr>
          <a:lstStyle/>
          <a:p>
            <a:r>
              <a:rPr lang="en-US" altLang="zh-CN" sz="2400" b="1" dirty="0" smtClean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出校轨迹报备表（</a:t>
            </a:r>
            <a:r>
              <a:rPr lang="zh-CN" altLang="en-US" sz="24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手机端）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293" y="999322"/>
            <a:ext cx="2481768" cy="579444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225713" y="1363050"/>
            <a:ext cx="278211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填写须知</a:t>
            </a: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姓名、学号、学院、年级、辅导员</a:t>
            </a: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为自动生成，学生无需填写。</a:t>
            </a: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学生只需填写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出校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原因（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仅限科研、面试、实习、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就医四个选项）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、入校时间出入目的地、交通方式、证明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附件（提交图片等附件）</a:t>
            </a:r>
            <a:r>
              <a:rPr lang="zh-CN" altLang="en-US" sz="1500" b="1" dirty="0" smtClean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500" b="1" dirty="0" smtClean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填写完成后点击正式提交即</a:t>
            </a:r>
            <a:r>
              <a:rPr lang="zh-CN" altLang="en-US" sz="1500" b="1" dirty="0" smtClean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完成报</a:t>
            </a:r>
            <a:r>
              <a:rPr lang="zh-CN" altLang="en-US" sz="1500" b="1" dirty="0" smtClean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备。</a:t>
            </a: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箭头: 右 10"/>
          <p:cNvSpPr/>
          <p:nvPr/>
        </p:nvSpPr>
        <p:spPr>
          <a:xfrm>
            <a:off x="2740015" y="3429000"/>
            <a:ext cx="220493" cy="325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/>
          <p:cNvSpPr/>
          <p:nvPr/>
        </p:nvSpPr>
        <p:spPr>
          <a:xfrm>
            <a:off x="5943287" y="3428999"/>
            <a:ext cx="220493" cy="325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 b="10089"/>
          <a:stretch>
            <a:fillRect/>
          </a:stretch>
        </p:blipFill>
        <p:spPr>
          <a:xfrm>
            <a:off x="6279895" y="1009354"/>
            <a:ext cx="2786164" cy="56383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4" b="10477"/>
          <a:stretch>
            <a:fillRect/>
          </a:stretch>
        </p:blipFill>
        <p:spPr>
          <a:xfrm>
            <a:off x="3054655" y="1009355"/>
            <a:ext cx="2823631" cy="5638391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3424607" y="5494950"/>
            <a:ext cx="421679" cy="6445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149599" y="2757714"/>
            <a:ext cx="14515" cy="834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817254" y="2745921"/>
            <a:ext cx="14515" cy="8578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164114" y="3603731"/>
            <a:ext cx="653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156856" y="2757714"/>
            <a:ext cx="653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5425" y="371910"/>
            <a:ext cx="4218365" cy="419735"/>
          </a:xfrm>
          <a:prstGeom prst="rect">
            <a:avLst/>
          </a:prstGeom>
          <a:ln w="15875">
            <a:noFill/>
          </a:ln>
        </p:spPr>
        <p:txBody>
          <a:bodyPr wrap="square" lIns="51448" tIns="25724" rIns="51448" bIns="25724">
            <a:spAutoFit/>
          </a:bodyPr>
          <a:lstStyle/>
          <a:p>
            <a:r>
              <a:rPr lang="en-US" altLang="zh-CN" sz="24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报备制出校（手机端）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293" y="999322"/>
            <a:ext cx="2481768" cy="57944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0345"/>
            <a:ext cx="2179092" cy="57754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601599" y="1210754"/>
            <a:ext cx="2782112" cy="463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填写须知</a:t>
            </a: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姓名、学号、学院、年级、辅导员</a:t>
            </a: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为自动生成，学生无需填写。</a:t>
            </a: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学生只需填写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联系方式、位置、出校事由、出校开始时间</a:t>
            </a: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出校截止时间</a:t>
            </a: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根据学生选择的时间自动生成，无需填写。</a:t>
            </a: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填写完成后点击正式提交即完成申请，学生即可在规定时间内进出校。</a:t>
            </a: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箭头: 右 10"/>
          <p:cNvSpPr/>
          <p:nvPr/>
        </p:nvSpPr>
        <p:spPr>
          <a:xfrm>
            <a:off x="2798071" y="3429000"/>
            <a:ext cx="220493" cy="325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/>
          <p:cNvSpPr/>
          <p:nvPr/>
        </p:nvSpPr>
        <p:spPr>
          <a:xfrm>
            <a:off x="5682027" y="3429000"/>
            <a:ext cx="220493" cy="325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74" y="999322"/>
            <a:ext cx="2474626" cy="562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5425" y="371910"/>
            <a:ext cx="4218365" cy="419735"/>
          </a:xfrm>
          <a:prstGeom prst="rect">
            <a:avLst/>
          </a:prstGeom>
          <a:ln w="15875">
            <a:noFill/>
          </a:ln>
        </p:spPr>
        <p:txBody>
          <a:bodyPr wrap="square" lIns="51448" tIns="25724" rIns="51448" bIns="25724">
            <a:spAutoFit/>
          </a:bodyPr>
          <a:lstStyle/>
          <a:p>
            <a:r>
              <a:rPr lang="en-US" altLang="zh-CN" sz="24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请销假出校（手机端）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293" y="999322"/>
            <a:ext cx="2481768" cy="579444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958618" y="1518092"/>
            <a:ext cx="2782112" cy="382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填写须知</a:t>
            </a: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姓名、学号、学院、年级、</a:t>
            </a: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为自动生成，学生无需填写。</a:t>
            </a: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学生需填写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联系方式、位置、申请类型、请假起止时间、紧急联系人姓名及联系方式</a:t>
            </a: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500" b="1" dirty="0"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填写完成后点击正式提交即完成申请，等辅导员审批完成之后方可进出学校。</a:t>
            </a: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altLang="zh-CN" sz="1500" b="1" dirty="0"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箭头: 右 10"/>
          <p:cNvSpPr/>
          <p:nvPr/>
        </p:nvSpPr>
        <p:spPr>
          <a:xfrm>
            <a:off x="2798071" y="3429000"/>
            <a:ext cx="220493" cy="325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/>
          <p:cNvSpPr/>
          <p:nvPr/>
        </p:nvSpPr>
        <p:spPr>
          <a:xfrm>
            <a:off x="5682027" y="3429000"/>
            <a:ext cx="220493" cy="325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384" y="980345"/>
            <a:ext cx="2493685" cy="57564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95" y="973690"/>
            <a:ext cx="2575247" cy="5576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524000" y="2514600"/>
            <a:ext cx="9144000" cy="138334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en-US" altLang="zh-CN" sz="4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524000" y="4776806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b="1" spc="50" dirty="0">
                <a:ln w="11430"/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信息中心</a:t>
            </a:r>
            <a:endParaRPr lang="en-US" altLang="zh-CN" sz="2000" b="1" spc="50" dirty="0">
              <a:ln w="11430"/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000" b="1" spc="50" dirty="0">
                <a:ln w="11430"/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b="1" spc="50" dirty="0">
                <a:ln w="11430"/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spc="50" dirty="0">
                <a:ln w="11430"/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spc="50" dirty="0">
                <a:ln w="11430"/>
                <a:solidFill>
                  <a:srgbClr val="1339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endParaRPr lang="en-US" altLang="zh-CN" sz="2000" b="1" spc="50" dirty="0">
              <a:ln w="11430"/>
              <a:solidFill>
                <a:srgbClr val="1339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ed868516-3605-465d-8710-009facf8d999}"/>
  <p:tag name="TABLE_ENDDRAG_ORIGIN_RECT" val="751*280"/>
  <p:tag name="TABLE_ENDDRAG_RECT" val="49*182*751*280"/>
</p:tagLst>
</file>

<file path=ppt/tags/tag2.xml><?xml version="1.0" encoding="utf-8"?>
<p:tagLst xmlns:p="http://schemas.openxmlformats.org/presentationml/2006/main">
  <p:tag name="COMMONDATA" val="eyJoZGlkIjoiMjM1OWJjYzJkYWYyZGJjMWMyNWRjMjc4ZmVlN2VjMD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WPS 演示</Application>
  <PresentationFormat>自定义</PresentationFormat>
  <Paragraphs>76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Times New Roman</vt:lpstr>
      <vt:lpstr>微软雅黑</vt:lpstr>
      <vt:lpstr>Calibri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刘君亮</dc:creator>
  <cp:lastModifiedBy>lenovo</cp:lastModifiedBy>
  <cp:revision>335</cp:revision>
  <dcterms:created xsi:type="dcterms:W3CDTF">2021-04-06T08:19:00Z</dcterms:created>
  <dcterms:modified xsi:type="dcterms:W3CDTF">2022-04-28T03:10:58Z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732704C64FC64F5C96E0FF30197C9C82</vt:lpwstr>
  </property>
</Properties>
</file>