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pic>
        <p:nvPicPr>
          <p:cNvPr id="10" name="Picture 2" descr="C:\Documents and Settings\Administrator\桌面\logo_副本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4016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2014/12/18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2014/12/18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2014/12/18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2014/12/18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Picture 2" descr="C:\Documents and Settings\Administrator\桌面\logo_副本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4016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2014/12/18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2014/12/18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2014/12/18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Picture 2" descr="C:\Documents and Settings\Administrator\桌面\logo_副本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4016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istrator\桌面\logo_副本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40160" cy="1440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2014/12/18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2014/12/18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0" y="6597352"/>
            <a:ext cx="9144000" cy="0"/>
          </a:xfrm>
          <a:prstGeom prst="line">
            <a:avLst/>
          </a:prstGeom>
          <a:ln w="254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 userDrawn="1"/>
        </p:nvSpPr>
        <p:spPr>
          <a:xfrm>
            <a:off x="5220072" y="6453336"/>
            <a:ext cx="331236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北京交通大学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MBA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论文开题报告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>
              <a:lumMod val="7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7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7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75000"/>
            </a:schemeClr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1pptmoban.com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87696" y="1772816"/>
            <a:ext cx="6768608" cy="86409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华康俪金黑W8(P)" pitchFamily="34" charset="-122"/>
                <a:ea typeface="华康俪金黑W8(P)" pitchFamily="34" charset="-122"/>
              </a:rPr>
              <a:t>在这里输入你的论文题目最好不要换行</a:t>
            </a:r>
            <a:endParaRPr lang="zh-CN" altLang="en-US" sz="2800" b="1" dirty="0"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6" name="梯形 5"/>
          <p:cNvSpPr/>
          <p:nvPr/>
        </p:nvSpPr>
        <p:spPr>
          <a:xfrm rot="16200000">
            <a:off x="467616" y="1916832"/>
            <a:ext cx="864096" cy="576064"/>
          </a:xfrm>
          <a:prstGeom prst="trapezoid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 rot="5400000" flipH="1">
            <a:off x="7812288" y="1916832"/>
            <a:ext cx="864096" cy="576064"/>
          </a:xfrm>
          <a:prstGeom prst="trapezoid">
            <a:avLst/>
          </a:prstGeom>
          <a:solidFill>
            <a:srgbClr val="669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36368" y="1916864"/>
            <a:ext cx="648000" cy="57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32368" y="1916864"/>
            <a:ext cx="648000" cy="57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 dirty="0">
              <a:latin typeface="华康俪金黑W8(P)" pitchFamily="34" charset="-122"/>
              <a:ea typeface="华康俪金黑W8(P)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212480"/>
              </p:ext>
            </p:extLst>
          </p:nvPr>
        </p:nvGraphicFramePr>
        <p:xfrm>
          <a:off x="2275756" y="3501008"/>
          <a:ext cx="459248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4334"/>
                <a:gridCol w="270815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学  院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专  业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学生姓名</a:t>
                      </a:r>
                      <a:endParaRPr lang="zh-CN" altLang="en-US" b="1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>
                    <a:lnR w="5715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335204" y="2636912"/>
            <a:ext cx="4469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Ruguo</a:t>
            </a:r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you </a:t>
            </a:r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yingwen</a:t>
            </a:r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timu</a:t>
            </a:r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da </a:t>
            </a:r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zai</a:t>
            </a:r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zheli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605158" y="116632"/>
            <a:ext cx="5960568" cy="1440160"/>
            <a:chOff x="1547664" y="116632"/>
            <a:chExt cx="5960568" cy="1440160"/>
          </a:xfrm>
        </p:grpSpPr>
        <p:pic>
          <p:nvPicPr>
            <p:cNvPr id="4" name="Picture 2" descr="C:\Documents and Settings\Administrator\桌面\logo_副本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16632"/>
              <a:ext cx="1440160" cy="14401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8232" y="255043"/>
              <a:ext cx="4320000" cy="116333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71711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380280"/>
              </p:ext>
            </p:extLst>
          </p:nvPr>
        </p:nvGraphicFramePr>
        <p:xfrm>
          <a:off x="1619672" y="548681"/>
          <a:ext cx="3312368" cy="67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656184"/>
              </a:tblGrid>
              <a:tr h="504055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微软雅黑" pitchFamily="34" charset="-122"/>
                          <a:ea typeface="微软雅黑" pitchFamily="34" charset="-122"/>
                        </a:rPr>
                        <a:t>选题背景</a:t>
                      </a:r>
                      <a:endParaRPr lang="en-US" altLang="zh-CN" b="1" dirty="0" smtClean="0"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/>
                      <a:r>
                        <a:rPr lang="en-US" altLang="zh-CN" sz="1600" b="0" dirty="0" smtClean="0">
                          <a:latin typeface="微软雅黑" pitchFamily="34" charset="-122"/>
                          <a:ea typeface="微软雅黑" pitchFamily="34" charset="-122"/>
                        </a:rPr>
                        <a:t>BACKGROUND</a:t>
                      </a:r>
                      <a:endParaRPr lang="zh-CN" altLang="en-US" sz="1600" b="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研究意义</a:t>
                      </a:r>
                      <a:endParaRPr lang="zh-CN" altLang="en-US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6937">
                <a:tc vMerge="1">
                  <a:txBody>
                    <a:bodyPr/>
                    <a:lstStyle/>
                    <a:p>
                      <a:pPr algn="ctr"/>
                      <a:endParaRPr lang="zh-CN" altLang="en-US" sz="1600" b="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827584" y="1844824"/>
            <a:ext cx="2664296" cy="374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图</a:t>
            </a:r>
            <a:r>
              <a:rPr lang="zh-CN" altLang="en-US" dirty="0" smtClean="0"/>
              <a:t>片预留位置</a:t>
            </a:r>
            <a:endParaRPr lang="zh-CN" altLang="en-US" dirty="0"/>
          </a:p>
        </p:txBody>
      </p:sp>
      <p:pic>
        <p:nvPicPr>
          <p:cNvPr id="7" name="Grafik 14" descr="trenn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2288715" y="3570410"/>
            <a:ext cx="5760000" cy="274792"/>
          </a:xfrm>
          <a:prstGeom prst="rect">
            <a:avLst/>
          </a:prstGeom>
        </p:spPr>
      </p:pic>
      <p:pic>
        <p:nvPicPr>
          <p:cNvPr id="8" name="Grafik 14" descr="trenn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 flipH="1">
            <a:off x="893293" y="3722810"/>
            <a:ext cx="5760000" cy="2747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67944" y="1844824"/>
            <a:ext cx="39604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6.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</a:p>
        </p:txBody>
      </p:sp>
    </p:spTree>
    <p:extLst>
      <p:ext uri="{BB962C8B-B14F-4D97-AF65-F5344CB8AC3E}">
        <p14:creationId xmlns:p14="http://schemas.microsoft.com/office/powerpoint/2010/main" val="3605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406883"/>
              </p:ext>
            </p:extLst>
          </p:nvPr>
        </p:nvGraphicFramePr>
        <p:xfrm>
          <a:off x="1619672" y="548681"/>
          <a:ext cx="3312368" cy="67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1656184"/>
              </a:tblGrid>
              <a:tr h="504055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选题背景</a:t>
                      </a:r>
                      <a:endParaRPr lang="zh-CN" altLang="en-US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研究意义</a:t>
                      </a:r>
                      <a:endParaRPr lang="en-US" altLang="zh-CN" b="1" dirty="0" smtClean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/>
                      <a:r>
                        <a:rPr lang="en-US" altLang="zh-CN" sz="1600" b="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SIGNIFICANS</a:t>
                      </a:r>
                      <a:endParaRPr lang="zh-CN" altLang="en-US" sz="1600" b="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166937"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pSp>
        <p:nvGrpSpPr>
          <p:cNvPr id="11" name="组合 10"/>
          <p:cNvGrpSpPr/>
          <p:nvPr/>
        </p:nvGrpSpPr>
        <p:grpSpPr>
          <a:xfrm flipH="1">
            <a:off x="4644008" y="2002287"/>
            <a:ext cx="2592288" cy="3600400"/>
            <a:chOff x="1619672" y="1844824"/>
            <a:chExt cx="2592288" cy="360040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4" name="直接连接符 3"/>
            <p:cNvCxnSpPr/>
            <p:nvPr/>
          </p:nvCxnSpPr>
          <p:spPr>
            <a:xfrm>
              <a:off x="1619672" y="2348880"/>
              <a:ext cx="2592288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3707904" y="1844824"/>
              <a:ext cx="0" cy="36004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1772072" y="1997224"/>
            <a:ext cx="2592288" cy="3600400"/>
            <a:chOff x="1619672" y="1844824"/>
            <a:chExt cx="2592288" cy="36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4" name="直接连接符 13"/>
            <p:cNvCxnSpPr/>
            <p:nvPr/>
          </p:nvCxnSpPr>
          <p:spPr>
            <a:xfrm>
              <a:off x="1619672" y="2348880"/>
              <a:ext cx="2592288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3707904" y="1844824"/>
              <a:ext cx="0" cy="36004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2262518" y="2020778"/>
            <a:ext cx="1436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理 论 意 义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95628" y="2020778"/>
            <a:ext cx="1441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实 践 意 义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13212" y="2780928"/>
            <a:ext cx="27859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95628" y="2780928"/>
            <a:ext cx="27859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文字内容</a:t>
            </a:r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endParaRPr lang="en-US" altLang="zh-CN" sz="20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71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337500"/>
              </p:ext>
            </p:extLst>
          </p:nvPr>
        </p:nvGraphicFramePr>
        <p:xfrm>
          <a:off x="611560" y="548680"/>
          <a:ext cx="6624000" cy="67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000"/>
                <a:gridCol w="1656000"/>
                <a:gridCol w="1656000"/>
                <a:gridCol w="1656000"/>
              </a:tblGrid>
              <a:tr h="504055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800" b="1" dirty="0" smtClean="0">
                          <a:latin typeface="微软雅黑" pitchFamily="34" charset="-122"/>
                          <a:ea typeface="微软雅黑" pitchFamily="34" charset="-122"/>
                        </a:rPr>
                        <a:t>文献综述</a:t>
                      </a:r>
                      <a:r>
                        <a:rPr lang="en-US" altLang="zh-CN" sz="1600" b="0" dirty="0" smtClean="0">
                          <a:latin typeface="微软雅黑" pitchFamily="34" charset="-122"/>
                          <a:ea typeface="微软雅黑" pitchFamily="34" charset="-122"/>
                        </a:rPr>
                        <a:t>REVIEW</a:t>
                      </a:r>
                      <a:endParaRPr lang="zh-CN" altLang="en-US" sz="1400" b="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研究方法</a:t>
                      </a:r>
                      <a:endParaRPr lang="zh-CN" altLang="en-US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研究计划</a:t>
                      </a: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论文结构</a:t>
                      </a: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6937">
                <a:tc vMerge="1">
                  <a:txBody>
                    <a:bodyPr/>
                    <a:lstStyle/>
                    <a:p>
                      <a:pPr algn="ctr"/>
                      <a:endParaRPr lang="zh-CN" altLang="en-US" sz="1600" b="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136406"/>
              </p:ext>
            </p:extLst>
          </p:nvPr>
        </p:nvGraphicFramePr>
        <p:xfrm>
          <a:off x="780256" y="2060848"/>
          <a:ext cx="7628014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014"/>
                <a:gridCol w="1296000"/>
                <a:gridCol w="1296000"/>
                <a:gridCol w="1296000"/>
                <a:gridCol w="1296000"/>
                <a:gridCol w="1296000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软雅黑" pitchFamily="34" charset="-122"/>
                          <a:ea typeface="微软雅黑" pitchFamily="34" charset="-122"/>
                        </a:rPr>
                        <a:t>关键词：</a:t>
                      </a:r>
                      <a:endParaRPr lang="zh-CN" altLang="en-US" sz="2000" dirty="0"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latin typeface="微软雅黑" pitchFamily="34" charset="-122"/>
                          <a:ea typeface="微软雅黑" pitchFamily="34" charset="-122"/>
                        </a:rPr>
                        <a:t>关键词一</a:t>
                      </a:r>
                      <a:endParaRPr lang="zh-CN" altLang="en-US" b="0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latin typeface="微软雅黑" pitchFamily="34" charset="-122"/>
                          <a:ea typeface="微软雅黑" pitchFamily="34" charset="-122"/>
                        </a:rPr>
                        <a:t>关键词二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latin typeface="微软雅黑" pitchFamily="34" charset="-122"/>
                          <a:ea typeface="微软雅黑" pitchFamily="34" charset="-122"/>
                        </a:rPr>
                        <a:t>关键词三</a:t>
                      </a:r>
                      <a:endParaRPr lang="zh-CN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latin typeface="微软雅黑" pitchFamily="34" charset="-122"/>
                          <a:ea typeface="微软雅黑" pitchFamily="34" charset="-122"/>
                        </a:rPr>
                        <a:t>关键词四</a:t>
                      </a:r>
                      <a:endParaRPr lang="zh-CN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latin typeface="微软雅黑" pitchFamily="34" charset="-122"/>
                          <a:ea typeface="微软雅黑" pitchFamily="34" charset="-122"/>
                        </a:rPr>
                        <a:t>关键词五</a:t>
                      </a:r>
                      <a:endParaRPr lang="zh-CN" altLang="en-US" dirty="0"/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755576" y="3212976"/>
            <a:ext cx="14670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主</a:t>
            </a:r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要观点：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39752" y="3413031"/>
            <a:ext cx="6048672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105832" y="3378496"/>
            <a:ext cx="954000" cy="976427"/>
            <a:chOff x="1691680" y="4756829"/>
            <a:chExt cx="954000" cy="976427"/>
          </a:xfrm>
        </p:grpSpPr>
        <p:sp>
          <p:nvSpPr>
            <p:cNvPr id="9" name="矩形 8"/>
            <p:cNvSpPr/>
            <p:nvPr/>
          </p:nvSpPr>
          <p:spPr>
            <a:xfrm rot="1091646">
              <a:off x="1762139" y="5025748"/>
              <a:ext cx="696758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691680" y="5013176"/>
              <a:ext cx="720080" cy="7200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平行四边形 7"/>
            <p:cNvSpPr/>
            <p:nvPr/>
          </p:nvSpPr>
          <p:spPr>
            <a:xfrm>
              <a:off x="1691680" y="4756829"/>
              <a:ext cx="954000" cy="540060"/>
            </a:xfrm>
            <a:prstGeom prst="parallelogram">
              <a:avLst>
                <a:gd name="adj" fmla="val 3649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835696" y="5157192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zh-CN" altLang="en-US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34024" y="3378496"/>
            <a:ext cx="954000" cy="976427"/>
            <a:chOff x="1691680" y="4756829"/>
            <a:chExt cx="954000" cy="976427"/>
          </a:xfrm>
        </p:grpSpPr>
        <p:sp>
          <p:nvSpPr>
            <p:cNvPr id="13" name="矩形 12"/>
            <p:cNvSpPr/>
            <p:nvPr/>
          </p:nvSpPr>
          <p:spPr>
            <a:xfrm rot="1091646">
              <a:off x="1762139" y="5025748"/>
              <a:ext cx="696758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691680" y="5013176"/>
              <a:ext cx="720080" cy="7200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>
              <a:off x="1691680" y="4756829"/>
              <a:ext cx="954000" cy="540060"/>
            </a:xfrm>
            <a:prstGeom prst="parallelogram">
              <a:avLst>
                <a:gd name="adj" fmla="val 3649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1835696" y="5157192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zh-CN" altLang="en-US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562216" y="3378496"/>
            <a:ext cx="954000" cy="976427"/>
            <a:chOff x="1691680" y="4756829"/>
            <a:chExt cx="954000" cy="976427"/>
          </a:xfrm>
        </p:grpSpPr>
        <p:sp>
          <p:nvSpPr>
            <p:cNvPr id="18" name="矩形 17"/>
            <p:cNvSpPr/>
            <p:nvPr/>
          </p:nvSpPr>
          <p:spPr>
            <a:xfrm rot="1091646">
              <a:off x="1762139" y="5025748"/>
              <a:ext cx="696758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691680" y="5013176"/>
              <a:ext cx="720080" cy="7200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平行四边形 19"/>
            <p:cNvSpPr/>
            <p:nvPr/>
          </p:nvSpPr>
          <p:spPr>
            <a:xfrm>
              <a:off x="1691680" y="4756829"/>
              <a:ext cx="954000" cy="540060"/>
            </a:xfrm>
            <a:prstGeom prst="parallelogram">
              <a:avLst>
                <a:gd name="adj" fmla="val 3649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835696" y="5157192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zh-CN" altLang="en-US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308304" y="3378496"/>
            <a:ext cx="954000" cy="976427"/>
            <a:chOff x="1691680" y="4756829"/>
            <a:chExt cx="954000" cy="976427"/>
          </a:xfrm>
        </p:grpSpPr>
        <p:sp>
          <p:nvSpPr>
            <p:cNvPr id="23" name="矩形 22"/>
            <p:cNvSpPr/>
            <p:nvPr/>
          </p:nvSpPr>
          <p:spPr>
            <a:xfrm rot="1091646">
              <a:off x="1762139" y="5025748"/>
              <a:ext cx="696758" cy="36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691680" y="5013176"/>
              <a:ext cx="720080" cy="72008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平行四边形 24"/>
            <p:cNvSpPr/>
            <p:nvPr/>
          </p:nvSpPr>
          <p:spPr>
            <a:xfrm>
              <a:off x="1691680" y="4756829"/>
              <a:ext cx="954000" cy="540060"/>
            </a:xfrm>
            <a:prstGeom prst="parallelogram">
              <a:avLst>
                <a:gd name="adj" fmla="val 3649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835696" y="5157192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zh-CN" altLang="en-US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194434" y="4674640"/>
            <a:ext cx="19374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字内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容文字内容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容文字内容文字内容文字内容文字内容</a:t>
            </a:r>
            <a:endParaRPr lang="en-US" altLang="zh-CN" sz="16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31640" y="4361020"/>
            <a:ext cx="154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2006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 </a:t>
            </a:r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31840" y="4676564"/>
            <a:ext cx="18220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字内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容文字内容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容文字内容文字内容文字内容文字内容</a:t>
            </a:r>
            <a:endParaRPr lang="en-US" altLang="zh-CN" sz="16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69046" y="4362944"/>
            <a:ext cx="154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2006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 </a:t>
            </a:r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04048" y="4689156"/>
            <a:ext cx="18220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字内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容文字内容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容文字内容文字内容文字内容文字内容</a:t>
            </a:r>
            <a:endParaRPr lang="en-US" altLang="zh-CN" sz="16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41254" y="4375536"/>
            <a:ext cx="154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2006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 </a:t>
            </a:r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54428" y="4689156"/>
            <a:ext cx="18220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字内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容文字内容</a:t>
            </a:r>
            <a:r>
              <a:rPr lang="zh-CN" altLang="en-US" sz="16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文字内</a:t>
            </a:r>
            <a:r>
              <a:rPr lang="zh-CN" altLang="en-US" sz="1600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容文字内容文字内容文字内容文字内容</a:t>
            </a:r>
            <a:endParaRPr lang="en-US" altLang="zh-CN" sz="1600" dirty="0" smtClean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91634" y="4375536"/>
            <a:ext cx="1540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2006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 </a:t>
            </a:r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endParaRPr lang="zh-CN" altLang="en-US" b="1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080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564203"/>
              </p:ext>
            </p:extLst>
          </p:nvPr>
        </p:nvGraphicFramePr>
        <p:xfrm>
          <a:off x="611560" y="548680"/>
          <a:ext cx="6624000" cy="67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000"/>
                <a:gridCol w="1656000"/>
                <a:gridCol w="1656000"/>
                <a:gridCol w="1656000"/>
              </a:tblGrid>
              <a:tr h="504055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文献综述</a:t>
                      </a:r>
                      <a:endParaRPr lang="zh-CN" altLang="en-US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研究方法</a:t>
                      </a:r>
                      <a:endParaRPr lang="en-US" altLang="zh-CN" b="1" dirty="0" smtClean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ctr"/>
                      <a:r>
                        <a:rPr lang="en-US" altLang="zh-CN" sz="1400" b="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METHODOLOGY</a:t>
                      </a:r>
                      <a:endParaRPr lang="zh-CN" altLang="en-US" sz="1400" b="0" dirty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研究计划</a:t>
                      </a: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论文结构</a:t>
                      </a: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6937"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539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973033"/>
              </p:ext>
            </p:extLst>
          </p:nvPr>
        </p:nvGraphicFramePr>
        <p:xfrm>
          <a:off x="611560" y="548680"/>
          <a:ext cx="6624000" cy="67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000"/>
                <a:gridCol w="1656000"/>
                <a:gridCol w="1656000"/>
                <a:gridCol w="1656000"/>
              </a:tblGrid>
              <a:tr h="504055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文献综述</a:t>
                      </a:r>
                      <a:endParaRPr lang="zh-CN" altLang="en-US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研究方法</a:t>
                      </a:r>
                      <a:endParaRPr lang="zh-CN" altLang="en-US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1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研究计划</a:t>
                      </a:r>
                      <a:endParaRPr lang="en-US" altLang="zh-CN" b="1" dirty="0" smtClean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PLAN</a:t>
                      </a:r>
                      <a:endParaRPr lang="zh-CN" altLang="en-US" sz="1600" b="0" dirty="0" smtClean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论文结构</a:t>
                      </a: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66937"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391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957333"/>
              </p:ext>
            </p:extLst>
          </p:nvPr>
        </p:nvGraphicFramePr>
        <p:xfrm>
          <a:off x="611560" y="548680"/>
          <a:ext cx="6624000" cy="67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000"/>
                <a:gridCol w="1656000"/>
                <a:gridCol w="1656000"/>
                <a:gridCol w="1656000"/>
              </a:tblGrid>
              <a:tr h="504055">
                <a:tc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文献综述</a:t>
                      </a:r>
                      <a:endParaRPr lang="zh-CN" altLang="en-US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研究方法</a:t>
                      </a:r>
                      <a:endParaRPr lang="zh-CN" altLang="en-US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研究计划</a:t>
                      </a:r>
                    </a:p>
                  </a:txBody>
                  <a:tcPr anchor="b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b="1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论文结构</a:t>
                      </a:r>
                      <a:endParaRPr lang="en-US" altLang="zh-CN" sz="1600" b="0" dirty="0" smtClean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 smtClean="0">
                          <a:solidFill>
                            <a:schemeClr val="bg1"/>
                          </a:solidFill>
                          <a:latin typeface="微软雅黑" pitchFamily="34" charset="-122"/>
                          <a:ea typeface="微软雅黑" pitchFamily="34" charset="-122"/>
                        </a:rPr>
                        <a:t>OUTLINE</a:t>
                      </a:r>
                      <a:endParaRPr lang="en-US" altLang="zh-CN" b="1" dirty="0" smtClean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  <a:tr h="166937"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sz="100" b="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2492896"/>
            <a:ext cx="342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hlinkClick r:id="rId2"/>
              </a:rPr>
              <a:t>www.51pptmoban.co m</a:t>
            </a:r>
            <a:r>
              <a:rPr lang="en-US" altLang="zh-CN" dirty="0" smtClean="0"/>
              <a:t> </a:t>
            </a:r>
            <a:r>
              <a:rPr lang="zh-CN" altLang="en-US" dirty="0" smtClean="0"/>
              <a:t>搜集整理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3964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275</Words>
  <Application>Microsoft Office PowerPoint</Application>
  <PresentationFormat>全屏显示(4:3)</PresentationFormat>
  <Paragraphs>67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YANGS</cp:lastModifiedBy>
  <cp:revision>14</cp:revision>
  <dcterms:modified xsi:type="dcterms:W3CDTF">2014-12-18T15:53:39Z</dcterms:modified>
</cp:coreProperties>
</file>